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20"/>
  </p:notesMasterIdLst>
  <p:sldIdLst>
    <p:sldId id="256" r:id="rId3"/>
    <p:sldId id="257" r:id="rId4"/>
    <p:sldId id="259" r:id="rId5"/>
    <p:sldId id="271" r:id="rId6"/>
    <p:sldId id="272" r:id="rId7"/>
    <p:sldId id="276" r:id="rId8"/>
    <p:sldId id="274" r:id="rId9"/>
    <p:sldId id="260" r:id="rId10"/>
    <p:sldId id="262" r:id="rId11"/>
    <p:sldId id="263" r:id="rId12"/>
    <p:sldId id="264" r:id="rId13"/>
    <p:sldId id="273" r:id="rId14"/>
    <p:sldId id="265" r:id="rId15"/>
    <p:sldId id="266" r:id="rId16"/>
    <p:sldId id="267" r:id="rId17"/>
    <p:sldId id="268" r:id="rId18"/>
    <p:sldId id="270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334" y="67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608056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1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774"/>
            </a:lvl1pPr>
            <a:lvl2pPr marL="0" indent="171450" algn="ctr">
              <a:spcBef>
                <a:spcPts val="0"/>
              </a:spcBef>
              <a:buClrTx/>
              <a:buSzTx/>
              <a:buNone/>
              <a:defRPr sz="2774"/>
            </a:lvl2pPr>
            <a:lvl3pPr marL="0" indent="342898" algn="ctr">
              <a:spcBef>
                <a:spcPts val="0"/>
              </a:spcBef>
              <a:buClrTx/>
              <a:buSzTx/>
              <a:buNone/>
              <a:defRPr sz="2774"/>
            </a:lvl3pPr>
            <a:lvl4pPr marL="0" indent="514348" algn="ctr">
              <a:spcBef>
                <a:spcPts val="0"/>
              </a:spcBef>
              <a:buClrTx/>
              <a:buSzTx/>
              <a:buNone/>
              <a:defRPr sz="2774"/>
            </a:lvl4pPr>
            <a:lvl5pPr marL="0" indent="685797" algn="ctr">
              <a:spcBef>
                <a:spcPts val="0"/>
              </a:spcBef>
              <a:buClrTx/>
              <a:buSzTx/>
              <a:buNone/>
              <a:defRPr sz="277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defTabSz="438148"/>
            <a:fld id="{86CB4B4D-7CA3-9044-876B-883B54F8677D}" type="slidenum">
              <a:rPr lang="en-IN" smtClean="0"/>
              <a:pPr defTabSz="438148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56107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1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399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774"/>
            </a:lvl1pPr>
            <a:lvl2pPr marL="0" indent="171450" algn="ctr">
              <a:spcBef>
                <a:spcPts val="0"/>
              </a:spcBef>
              <a:buClrTx/>
              <a:buSzTx/>
              <a:buNone/>
              <a:defRPr sz="2774"/>
            </a:lvl2pPr>
            <a:lvl3pPr marL="0" indent="342898" algn="ctr">
              <a:spcBef>
                <a:spcPts val="0"/>
              </a:spcBef>
              <a:buClrTx/>
              <a:buSzTx/>
              <a:buNone/>
              <a:defRPr sz="2774"/>
            </a:lvl3pPr>
            <a:lvl4pPr marL="0" indent="514348" algn="ctr">
              <a:spcBef>
                <a:spcPts val="0"/>
              </a:spcBef>
              <a:buClrTx/>
              <a:buSzTx/>
              <a:buNone/>
              <a:defRPr sz="2774"/>
            </a:lvl4pPr>
            <a:lvl5pPr marL="0" indent="685797" algn="ctr">
              <a:spcBef>
                <a:spcPts val="0"/>
              </a:spcBef>
              <a:buClrTx/>
              <a:buSzTx/>
              <a:buNone/>
              <a:defRPr sz="277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defTabSz="438148"/>
            <a:fld id="{86CB4B4D-7CA3-9044-876B-883B54F8677D}" type="slidenum">
              <a:rPr lang="en-IN" smtClean="0"/>
              <a:pPr defTabSz="438148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74688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1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defTabSz="438148"/>
            <a:fld id="{86CB4B4D-7CA3-9044-876B-883B54F8677D}" type="slidenum">
              <a:rPr lang="en-IN" smtClean="0"/>
              <a:pPr defTabSz="438148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12512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1" y="638920"/>
            <a:ext cx="5334001" cy="82169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1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1" y="4724401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2774"/>
            </a:lvl1pPr>
            <a:lvl2pPr marL="0" indent="171450" algn="ctr">
              <a:spcBef>
                <a:spcPts val="0"/>
              </a:spcBef>
              <a:buClrTx/>
              <a:buSzTx/>
              <a:buNone/>
              <a:defRPr sz="2774"/>
            </a:lvl2pPr>
            <a:lvl3pPr marL="0" indent="342898" algn="ctr">
              <a:spcBef>
                <a:spcPts val="0"/>
              </a:spcBef>
              <a:buClrTx/>
              <a:buSzTx/>
              <a:buNone/>
              <a:defRPr sz="2774"/>
            </a:lvl3pPr>
            <a:lvl4pPr marL="0" indent="514348" algn="ctr">
              <a:spcBef>
                <a:spcPts val="0"/>
              </a:spcBef>
              <a:buClrTx/>
              <a:buSzTx/>
              <a:buNone/>
              <a:defRPr sz="2774"/>
            </a:lvl4pPr>
            <a:lvl5pPr marL="0" indent="685797" algn="ctr">
              <a:spcBef>
                <a:spcPts val="0"/>
              </a:spcBef>
              <a:buClrTx/>
              <a:buSzTx/>
              <a:buNone/>
              <a:defRPr sz="277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defTabSz="438148"/>
            <a:fld id="{86CB4B4D-7CA3-9044-876B-883B54F8677D}" type="slidenum">
              <a:rPr lang="en-IN" smtClean="0"/>
              <a:pPr defTabSz="438148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49098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defTabSz="438148"/>
            <a:fld id="{86CB4B4D-7CA3-9044-876B-883B54F8677D}" type="slidenum">
              <a:rPr lang="en-IN" smtClean="0"/>
              <a:pPr defTabSz="438148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48481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defTabSz="438148"/>
            <a:fld id="{86CB4B4D-7CA3-9044-876B-883B54F8677D}" type="slidenum">
              <a:rPr lang="en-IN" smtClean="0"/>
              <a:pPr defTabSz="438148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56389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1" y="2590800"/>
            <a:ext cx="5334000" cy="6286500"/>
          </a:xfrm>
          <a:prstGeom prst="rect">
            <a:avLst/>
          </a:prstGeom>
        </p:spPr>
        <p:txBody>
          <a:bodyPr/>
          <a:lstStyle>
            <a:lvl1pPr marL="257174" indent="-257174">
              <a:spcBef>
                <a:spcPts val="2400"/>
              </a:spcBef>
              <a:buClrTx/>
              <a:defRPr sz="2100"/>
            </a:lvl1pPr>
            <a:lvl2pPr marL="514348" indent="-257174">
              <a:spcBef>
                <a:spcPts val="2400"/>
              </a:spcBef>
              <a:buClrTx/>
              <a:defRPr sz="2100"/>
            </a:lvl2pPr>
            <a:lvl3pPr marL="771522" indent="-257174">
              <a:spcBef>
                <a:spcPts val="2400"/>
              </a:spcBef>
              <a:buClrTx/>
              <a:defRPr sz="2100"/>
            </a:lvl3pPr>
            <a:lvl4pPr marL="1028696" indent="-257174">
              <a:spcBef>
                <a:spcPts val="2400"/>
              </a:spcBef>
              <a:buClrTx/>
              <a:defRPr sz="2100"/>
            </a:lvl4pPr>
            <a:lvl5pPr marL="1285870" indent="-257174">
              <a:spcBef>
                <a:spcPts val="2400"/>
              </a:spcBef>
              <a:buClrTx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defTabSz="438148"/>
            <a:fld id="{86CB4B4D-7CA3-9044-876B-883B54F8677D}" type="slidenum">
              <a:rPr lang="en-IN" smtClean="0"/>
              <a:pPr defTabSz="438148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35966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1" y="1270001"/>
            <a:ext cx="11099801" cy="7213601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defTabSz="438148"/>
            <a:fld id="{86CB4B4D-7CA3-9044-876B-883B54F8677D}" type="slidenum">
              <a:rPr lang="en-IN" smtClean="0"/>
              <a:pPr defTabSz="438148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56290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31001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31001" y="634999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1" y="634999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defTabSz="438148"/>
            <a:fld id="{86CB4B4D-7CA3-9044-876B-883B54F8677D}" type="slidenum">
              <a:rPr lang="en-IN" smtClean="0"/>
              <a:pPr defTabSz="438148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06384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37959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8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365984"/>
            <a:ext cx="10464800" cy="49500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55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defTabSz="438148"/>
            <a:fld id="{86CB4B4D-7CA3-9044-876B-883B54F8677D}" type="slidenum">
              <a:rPr lang="en-IN" smtClean="0"/>
              <a:pPr defTabSz="438148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17417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defTabSz="438148"/>
            <a:fld id="{86CB4B4D-7CA3-9044-876B-883B54F8677D}" type="slidenum">
              <a:rPr lang="en-IN" smtClean="0"/>
              <a:pPr defTabSz="438148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05618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defTabSz="438148"/>
            <a:fld id="{86CB4B4D-7CA3-9044-876B-883B54F8677D}" type="slidenum">
              <a:rPr lang="en-IN" smtClean="0"/>
              <a:pPr defTabSz="438148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57616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creativecommonsPPT.jpg" descr="creativecommonsPPT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9103361"/>
            <a:ext cx="13004801" cy="650241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01241" y="8882151"/>
            <a:ext cx="318867" cy="315982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975355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fld id="{86CB4B4D-7CA3-9044-876B-883B54F8677D}" type="slidenum">
              <a:rPr lang="en-IN" kern="0" smtClean="0"/>
              <a:pPr hangingPunct="0"/>
              <a:t>‹#›</a:t>
            </a:fld>
            <a:endParaRPr lang="en-IN" kern="0"/>
          </a:p>
        </p:txBody>
      </p:sp>
    </p:spTree>
    <p:extLst>
      <p:ext uri="{BB962C8B-B14F-4D97-AF65-F5344CB8AC3E}">
        <p14:creationId xmlns:p14="http://schemas.microsoft.com/office/powerpoint/2010/main" val="374144254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efault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creativecommonsPPT.jpg" descr="creativecommonsPPT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1" y="9103361"/>
            <a:ext cx="13004801" cy="65024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Rectangle"/>
          <p:cNvSpPr/>
          <p:nvPr/>
        </p:nvSpPr>
        <p:spPr>
          <a:xfrm>
            <a:off x="-1" y="-1"/>
            <a:ext cx="13004802" cy="121017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8767" tIns="48767" rIns="48767" bIns="48767"/>
          <a:lstStyle/>
          <a:p>
            <a:pPr algn="l" defTabSz="487678">
              <a:defRPr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01241" y="8882151"/>
            <a:ext cx="318867" cy="315982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975355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fld id="{86CB4B4D-7CA3-9044-876B-883B54F8677D}" type="slidenum">
              <a:rPr lang="en-IN" kern="0" smtClean="0"/>
              <a:pPr hangingPunct="0"/>
              <a:t>‹#›</a:t>
            </a:fld>
            <a:endParaRPr lang="en-IN" kern="0"/>
          </a:p>
        </p:txBody>
      </p:sp>
    </p:spTree>
    <p:extLst>
      <p:ext uri="{BB962C8B-B14F-4D97-AF65-F5344CB8AC3E}">
        <p14:creationId xmlns:p14="http://schemas.microsoft.com/office/powerpoint/2010/main" val="186739241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975359" y="1869441"/>
            <a:ext cx="11054082" cy="1219201"/>
          </a:xfrm>
          <a:prstGeom prst="rect">
            <a:avLst/>
          </a:prstGeom>
        </p:spPr>
        <p:txBody>
          <a:bodyPr lIns="48767" tIns="48767" rIns="48767" bIns="48767"/>
          <a:lstStyle>
            <a:lvl1pPr defTabSz="975355">
              <a:defRPr sz="46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75359" y="3332481"/>
            <a:ext cx="11054082" cy="4389121"/>
          </a:xfrm>
          <a:prstGeom prst="rect">
            <a:avLst/>
          </a:prstGeom>
        </p:spPr>
        <p:txBody>
          <a:bodyPr lIns="48767" tIns="48767" rIns="48767" bIns="48767" anchor="t"/>
          <a:lstStyle>
            <a:lvl1pPr marL="353614" indent="-353614" defTabSz="975355">
              <a:spcBef>
                <a:spcPts val="750"/>
              </a:spcBef>
              <a:buClrTx/>
              <a:buSzPct val="100000"/>
              <a:defRPr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79674" indent="-336775" defTabSz="975355">
              <a:spcBef>
                <a:spcPts val="750"/>
              </a:spcBef>
              <a:buClrTx/>
              <a:buSzPct val="100000"/>
              <a:buChar char="–"/>
              <a:defRPr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4323" defTabSz="975355">
              <a:spcBef>
                <a:spcPts val="750"/>
              </a:spcBef>
              <a:buClrTx/>
              <a:buSzPct val="100000"/>
              <a:defRPr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405884" indent="-377188" defTabSz="975355">
              <a:spcBef>
                <a:spcPts val="750"/>
              </a:spcBef>
              <a:buClrTx/>
              <a:buSzPct val="100000"/>
              <a:buChar char="–"/>
              <a:defRPr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748782" indent="-377188" defTabSz="975355">
              <a:spcBef>
                <a:spcPts val="750"/>
              </a:spcBef>
              <a:buClrTx/>
              <a:buSzPct val="100000"/>
              <a:buChar char="»"/>
              <a:defRPr sz="3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8976" y="7884159"/>
            <a:ext cx="300465" cy="306236"/>
          </a:xfrm>
          <a:prstGeom prst="rect">
            <a:avLst/>
          </a:prstGeom>
        </p:spPr>
        <p:txBody>
          <a:bodyPr lIns="48767" tIns="48767" rIns="48767" bIns="48767"/>
          <a:lstStyle>
            <a:lvl1pPr algn="r" defTabSz="975355">
              <a:defRPr sz="13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hangingPunct="0"/>
            <a:fld id="{86CB4B4D-7CA3-9044-876B-883B54F8677D}" type="slidenum">
              <a:rPr lang="en-IN" kern="0" smtClean="0"/>
              <a:pPr hangingPunct="0"/>
              <a:t>‹#›</a:t>
            </a:fld>
            <a:endParaRPr lang="en-IN" kern="0"/>
          </a:p>
        </p:txBody>
      </p:sp>
    </p:spTree>
    <p:extLst>
      <p:ext uri="{BB962C8B-B14F-4D97-AF65-F5344CB8AC3E}">
        <p14:creationId xmlns:p14="http://schemas.microsoft.com/office/powerpoint/2010/main" val="2938021869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xfrm>
            <a:off x="952501" y="253999"/>
            <a:ext cx="11099801" cy="2159002"/>
          </a:xfrm>
          <a:prstGeom prst="rect">
            <a:avLst/>
          </a:prstGeom>
        </p:spPr>
        <p:txBody>
          <a:bodyPr/>
          <a:lstStyle>
            <a:lvl1pPr>
              <a:defRPr sz="5850"/>
            </a:lvl1pPr>
          </a:lstStyle>
          <a:p>
            <a:r>
              <a:t>Title Text</a:t>
            </a:r>
          </a:p>
        </p:txBody>
      </p:sp>
      <p:sp>
        <p:nvSpPr>
          <p:cNvPr id="144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1" y="2590800"/>
            <a:ext cx="11099801" cy="6286500"/>
          </a:xfrm>
          <a:prstGeom prst="rect">
            <a:avLst/>
          </a:prstGeom>
        </p:spPr>
        <p:txBody>
          <a:bodyPr/>
          <a:lstStyle>
            <a:lvl1pPr marL="312537" indent="-312537">
              <a:buClrTx/>
              <a:defRPr sz="2250"/>
            </a:lvl1pPr>
            <a:lvl2pPr marL="645910" indent="-312537">
              <a:buClrTx/>
              <a:defRPr sz="2250"/>
            </a:lvl2pPr>
            <a:lvl3pPr marL="979284" indent="-312537">
              <a:buClrTx/>
              <a:defRPr sz="2250"/>
            </a:lvl3pPr>
            <a:lvl4pPr marL="1312658" indent="-312537">
              <a:buClrTx/>
              <a:defRPr sz="2250"/>
            </a:lvl4pPr>
            <a:lvl5pPr marL="1646031" indent="-312537">
              <a:buClrTx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5162" y="9296400"/>
            <a:ext cx="267702" cy="264175"/>
          </a:xfrm>
          <a:prstGeom prst="rect">
            <a:avLst/>
          </a:prstGeom>
        </p:spPr>
        <p:txBody>
          <a:bodyPr/>
          <a:lstStyle>
            <a:lvl1pPr>
              <a:defRPr sz="1050"/>
            </a:lvl1pPr>
          </a:lstStyle>
          <a:p>
            <a:pPr defTabSz="438148"/>
            <a:fld id="{86CB4B4D-7CA3-9044-876B-883B54F8677D}" type="slidenum">
              <a:rPr lang="en-IN" smtClean="0"/>
              <a:pPr defTabSz="438148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12567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650239" y="390597"/>
            <a:ext cx="11704322" cy="1625601"/>
          </a:xfrm>
          <a:prstGeom prst="rect">
            <a:avLst/>
          </a:prstGeom>
        </p:spPr>
        <p:txBody>
          <a:bodyPr lIns="65023" tIns="65023" rIns="65023" bIns="65023"/>
          <a:lstStyle>
            <a:lvl1pPr defTabSz="975355">
              <a:defRPr sz="46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39" y="2275840"/>
            <a:ext cx="11704322" cy="643692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53614" indent="-353614" defTabSz="975355">
              <a:spcBef>
                <a:spcPts val="750"/>
              </a:spcBef>
              <a:buClrTx/>
              <a:buSzPct val="100000"/>
              <a:buFont typeface="Arial"/>
              <a:defRPr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79674" indent="-336775" defTabSz="975355">
              <a:spcBef>
                <a:spcPts val="750"/>
              </a:spcBef>
              <a:buClrTx/>
              <a:buSzPct val="100000"/>
              <a:buFont typeface="Arial"/>
              <a:buChar char="–"/>
              <a:defRPr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3" defTabSz="975355">
              <a:spcBef>
                <a:spcPts val="750"/>
              </a:spcBef>
              <a:buClrTx/>
              <a:buSzPct val="100000"/>
              <a:buFont typeface="Arial"/>
              <a:defRPr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05884" indent="-377188" defTabSz="975355">
              <a:spcBef>
                <a:spcPts val="750"/>
              </a:spcBef>
              <a:buClrTx/>
              <a:buSzPct val="100000"/>
              <a:buFont typeface="Arial"/>
              <a:buChar char="–"/>
              <a:defRPr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48782" indent="-377188" defTabSz="975355">
              <a:spcBef>
                <a:spcPts val="750"/>
              </a:spcBef>
              <a:buClrTx/>
              <a:buSzPct val="100000"/>
              <a:buFont typeface="Arial"/>
              <a:buChar char="»"/>
              <a:defRPr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0502" y="9141796"/>
            <a:ext cx="314058" cy="315982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975355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hangingPunct="0"/>
            <a:fld id="{86CB4B4D-7CA3-9044-876B-883B54F8677D}" type="slidenum">
              <a:rPr lang="en-IN" kern="0" smtClean="0"/>
              <a:pPr hangingPunct="0"/>
              <a:t>‹#›</a:t>
            </a:fld>
            <a:endParaRPr lang="en-IN" kern="0"/>
          </a:p>
        </p:txBody>
      </p:sp>
    </p:spTree>
    <p:extLst>
      <p:ext uri="{BB962C8B-B14F-4D97-AF65-F5344CB8AC3E}">
        <p14:creationId xmlns:p14="http://schemas.microsoft.com/office/powerpoint/2010/main" val="420504605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Default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creativecommons.gif" descr="creativecommons.gif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9475894"/>
            <a:ext cx="5617353" cy="277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logo_clear.png" descr="logo_clear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0665742" y="9053689"/>
            <a:ext cx="2339059" cy="699913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01241" y="8882151"/>
            <a:ext cx="318867" cy="315982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975355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fld id="{86CB4B4D-7CA3-9044-876B-883B54F8677D}" type="slidenum">
              <a:rPr lang="en-IN" kern="0" smtClean="0"/>
              <a:pPr hangingPunct="0"/>
              <a:t>‹#›</a:t>
            </a:fld>
            <a:endParaRPr lang="en-IN" kern="0"/>
          </a:p>
        </p:txBody>
      </p:sp>
    </p:spTree>
    <p:extLst>
      <p:ext uri="{BB962C8B-B14F-4D97-AF65-F5344CB8AC3E}">
        <p14:creationId xmlns:p14="http://schemas.microsoft.com/office/powerpoint/2010/main" val="319906333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1" y="254001"/>
            <a:ext cx="110998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1" y="259080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3942" y="9296400"/>
            <a:ext cx="290144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438148"/>
            <a:fld id="{86CB4B4D-7CA3-9044-876B-883B54F8677D}" type="slidenum">
              <a:rPr lang="en-IN" smtClean="0"/>
              <a:pPr defTabSz="438148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460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transition spd="med"/>
  <p:txStyles>
    <p:titleStyle>
      <a:lvl1pPr marL="0" marR="0" indent="0" algn="ctr" defTabSz="43814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171450" algn="ctr" defTabSz="43814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342898" algn="ctr" defTabSz="43814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514348" algn="ctr" defTabSz="43814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685797" algn="ctr" defTabSz="43814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857246" algn="ctr" defTabSz="43814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028696" algn="ctr" defTabSz="43814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200145" algn="ctr" defTabSz="43814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371594" algn="ctr" defTabSz="43814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33374" marR="0" indent="-333374" algn="l" defTabSz="438148" rtl="0" latinLnBrk="0">
        <a:lnSpc>
          <a:spcPct val="100000"/>
        </a:lnSpc>
        <a:spcBef>
          <a:spcPts val="315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66747" marR="0" indent="-333374" algn="l" defTabSz="438148" rtl="0" latinLnBrk="0">
        <a:lnSpc>
          <a:spcPct val="100000"/>
        </a:lnSpc>
        <a:spcBef>
          <a:spcPts val="315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000121" marR="0" indent="-333374" algn="l" defTabSz="438148" rtl="0" latinLnBrk="0">
        <a:lnSpc>
          <a:spcPct val="100000"/>
        </a:lnSpc>
        <a:spcBef>
          <a:spcPts val="315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333494" marR="0" indent="-333374" algn="l" defTabSz="438148" rtl="0" latinLnBrk="0">
        <a:lnSpc>
          <a:spcPct val="100000"/>
        </a:lnSpc>
        <a:spcBef>
          <a:spcPts val="315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666868" marR="0" indent="-333374" algn="l" defTabSz="438148" rtl="0" latinLnBrk="0">
        <a:lnSpc>
          <a:spcPct val="100000"/>
        </a:lnSpc>
        <a:spcBef>
          <a:spcPts val="315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000242" marR="0" indent="-333374" algn="l" defTabSz="438148" rtl="0" latinLnBrk="0">
        <a:lnSpc>
          <a:spcPct val="100000"/>
        </a:lnSpc>
        <a:spcBef>
          <a:spcPts val="315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333615" marR="0" indent="-333374" algn="l" defTabSz="438148" rtl="0" latinLnBrk="0">
        <a:lnSpc>
          <a:spcPct val="100000"/>
        </a:lnSpc>
        <a:spcBef>
          <a:spcPts val="315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666989" marR="0" indent="-333374" algn="l" defTabSz="438148" rtl="0" latinLnBrk="0">
        <a:lnSpc>
          <a:spcPct val="100000"/>
        </a:lnSpc>
        <a:spcBef>
          <a:spcPts val="315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3000363" marR="0" indent="-333374" algn="l" defTabSz="438148" rtl="0" latinLnBrk="0">
        <a:lnSpc>
          <a:spcPct val="100000"/>
        </a:lnSpc>
        <a:spcBef>
          <a:spcPts val="315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3814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71450" algn="ctr" defTabSz="43814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42898" algn="ctr" defTabSz="43814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514348" algn="ctr" defTabSz="43814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85797" algn="ctr" defTabSz="43814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57246" algn="ctr" defTabSz="43814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028696" algn="ctr" defTabSz="43814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200145" algn="ctr" defTabSz="43814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371594" algn="ctr" defTabSz="43814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hyperlink" Target="../Learning_from_driver.mp4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Saamdu.Chetri@iitkgp.ac.in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../How_to_catch_a-monky.mp4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Mindful Breathing &amp; Concent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88899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91414">
              <a:defRPr sz="5360"/>
            </a:lvl1pPr>
          </a:lstStyle>
          <a:p>
            <a:r>
              <a:rPr b="1" dirty="0"/>
              <a:t>Mindful Breathing &amp; Concentration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089100" y="1236424"/>
            <a:ext cx="8826600" cy="62865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traight back, folded legs if you are sitting on a matt or cushion, or legs grounded if on a chair…"/>
          <p:cNvSpPr txBox="1"/>
          <p:nvPr/>
        </p:nvSpPr>
        <p:spPr>
          <a:xfrm>
            <a:off x="1998631" y="6364517"/>
            <a:ext cx="10080741" cy="3039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</a:pPr>
            <a:r>
              <a:t>Straight back, folded legs if you are sitting on a matt or cushion, or legs grounded if on a chair</a:t>
            </a:r>
          </a:p>
          <a:p>
            <a:pPr marL="476250" indent="-476250" algn="l">
              <a:buSzPct val="100000"/>
              <a:buAutoNum type="arabicPeriod"/>
            </a:pPr>
            <a:r>
              <a:t>Chin slightly tugged in or dropped to feel at ease</a:t>
            </a:r>
          </a:p>
          <a:p>
            <a:pPr marL="476250" indent="-476250" algn="l">
              <a:buSzPct val="100000"/>
              <a:buAutoNum type="arabicPeriod"/>
            </a:pPr>
            <a:r>
              <a:t>Hands resting on the knees or thighs with palms upwards</a:t>
            </a:r>
          </a:p>
          <a:p>
            <a:pPr marL="476250" indent="-476250" algn="l">
              <a:buSzPct val="100000"/>
              <a:buAutoNum type="arabicPeriod"/>
            </a:pPr>
            <a:r>
              <a:t>Eyes slightly opened to see barely your knees or closed</a:t>
            </a:r>
          </a:p>
          <a:p>
            <a:pPr marL="476250" indent="-476250" algn="l">
              <a:buSzPct val="100000"/>
              <a:buAutoNum type="arabicPeriod"/>
            </a:pPr>
            <a:r>
              <a:t>Tongue lightly touching the upper palette </a:t>
            </a:r>
          </a:p>
          <a:p>
            <a:pPr marL="476250" indent="-476250" algn="l">
              <a:buSzPct val="100000"/>
              <a:buAutoNum type="arabicPeriod"/>
            </a:pPr>
            <a:r>
              <a:t>Lips closed, teeth not biting</a:t>
            </a:r>
          </a:p>
          <a:p>
            <a:pPr marL="476250" indent="-476250" algn="l">
              <a:buSzPct val="100000"/>
              <a:buAutoNum type="arabicPeriod"/>
            </a:pPr>
            <a:r>
              <a:t>Shoulder relaxed</a:t>
            </a:r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Busy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Book Antiqua" pitchFamily="18" charset="0"/>
              </a:rPr>
              <a:t>Busyness</a:t>
            </a:r>
          </a:p>
        </p:txBody>
      </p:sp>
      <p:sp>
        <p:nvSpPr>
          <p:cNvPr id="153" name="Mismatch  (Feeling of need to do, like to do with what we can actually do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7688" indent="-547688" defTabSz="914400">
              <a:lnSpc>
                <a:spcPct val="90000"/>
              </a:lnSpc>
              <a:spcBef>
                <a:spcPts val="600"/>
              </a:spcBef>
              <a:buClr>
                <a:srgbClr val="F9F9F9"/>
              </a:buClr>
              <a:buSzPct val="65000"/>
              <a:buChar char=""/>
              <a:tabLst>
                <a:tab pos="681038" algn="l"/>
              </a:tabLst>
              <a:defRPr sz="36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>
                <a:latin typeface="Georgia" pitchFamily="18" charset="0"/>
              </a:rPr>
              <a:t>Mismatch  (Feeling of need to do, like to do</a:t>
            </a:r>
            <a:r>
              <a:rPr lang="en-IN" dirty="0">
                <a:latin typeface="Georgia" pitchFamily="18" charset="0"/>
              </a:rPr>
              <a:t>, aught to do, </a:t>
            </a:r>
            <a:r>
              <a:rPr dirty="0">
                <a:latin typeface="Georgia" pitchFamily="18" charset="0"/>
              </a:rPr>
              <a:t>what </a:t>
            </a:r>
            <a:r>
              <a:rPr lang="en-IN" dirty="0">
                <a:latin typeface="Georgia" pitchFamily="18" charset="0"/>
              </a:rPr>
              <a:t>you</a:t>
            </a:r>
            <a:r>
              <a:rPr dirty="0">
                <a:latin typeface="Georgia" pitchFamily="18" charset="0"/>
              </a:rPr>
              <a:t> can actually do</a:t>
            </a:r>
            <a:r>
              <a:rPr lang="en-IN" dirty="0">
                <a:latin typeface="Georgia" pitchFamily="18" charset="0"/>
              </a:rPr>
              <a:t>  - widens the gap)</a:t>
            </a:r>
            <a:br>
              <a:rPr dirty="0">
                <a:latin typeface="Georgia" pitchFamily="18" charset="0"/>
              </a:rPr>
            </a:br>
            <a:endParaRPr dirty="0">
              <a:latin typeface="Georgia" pitchFamily="18" charset="0"/>
            </a:endParaRPr>
          </a:p>
          <a:p>
            <a:pPr marL="547688" indent="-547688" defTabSz="914400">
              <a:lnSpc>
                <a:spcPct val="90000"/>
              </a:lnSpc>
              <a:spcBef>
                <a:spcPts val="600"/>
              </a:spcBef>
              <a:buClr>
                <a:srgbClr val="F9F9F9"/>
              </a:buClr>
              <a:buSzPct val="65000"/>
              <a:buChar char=""/>
              <a:tabLst>
                <a:tab pos="681038" algn="l"/>
              </a:tabLst>
              <a:defRPr sz="36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>
                <a:latin typeface="Georgia" pitchFamily="18" charset="0"/>
              </a:rPr>
              <a:t>Voices of judgment, cynicism and fear</a:t>
            </a:r>
            <a:r>
              <a:rPr lang="en-IN" dirty="0">
                <a:latin typeface="Georgia" pitchFamily="18" charset="0"/>
              </a:rPr>
              <a:t> kicking in us</a:t>
            </a:r>
            <a:br>
              <a:rPr dirty="0">
                <a:latin typeface="Georgia" pitchFamily="18" charset="0"/>
              </a:rPr>
            </a:br>
            <a:endParaRPr dirty="0">
              <a:latin typeface="Georgia" pitchFamily="18" charset="0"/>
            </a:endParaRPr>
          </a:p>
          <a:p>
            <a:pPr marL="547688" indent="-547688" defTabSz="914400">
              <a:lnSpc>
                <a:spcPct val="90000"/>
              </a:lnSpc>
              <a:spcBef>
                <a:spcPts val="600"/>
              </a:spcBef>
              <a:buClr>
                <a:srgbClr val="F9F9F9"/>
              </a:buClr>
              <a:buSzPct val="65000"/>
              <a:buChar char=""/>
              <a:tabLst>
                <a:tab pos="681038" algn="l"/>
              </a:tabLst>
              <a:defRPr sz="36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>
                <a:latin typeface="Georgia" pitchFamily="18" charset="0"/>
              </a:rPr>
              <a:t>Anxiety to remain known, on the top, connected but not able to short out important to know, need to know, and nice to know – we function from first, third and fourth quadrangles of </a:t>
            </a:r>
            <a:r>
              <a:rPr dirty="0" err="1">
                <a:latin typeface="Georgia" pitchFamily="18" charset="0"/>
              </a:rPr>
              <a:t>prioritising</a:t>
            </a:r>
            <a:r>
              <a:rPr dirty="0">
                <a:latin typeface="Georgia" pitchFamily="18" charset="0"/>
              </a:rPr>
              <a:t> work.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pPr/>
              <a:t>10</a:t>
            </a:fld>
            <a:endParaRPr lang="en-IN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Busyness (cont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Book Antiqua" pitchFamily="18" charset="0"/>
              </a:rPr>
              <a:t>Busyness (cont.)</a:t>
            </a:r>
          </a:p>
        </p:txBody>
      </p:sp>
      <p:sp>
        <p:nvSpPr>
          <p:cNvPr id="156" name="Feeling -  the feeling not the share number things on the plat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20713" indent="-620713" defTabSz="914400">
              <a:lnSpc>
                <a:spcPct val="90000"/>
              </a:lnSpc>
              <a:spcBef>
                <a:spcPts val="600"/>
              </a:spcBef>
              <a:buClr>
                <a:srgbClr val="F9F9F9"/>
              </a:buClr>
              <a:buSzPct val="65000"/>
              <a:buChar char=""/>
              <a:defRPr sz="3600" b="1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>
                <a:latin typeface="Georgia" pitchFamily="18" charset="0"/>
              </a:rPr>
              <a:t>Feeling </a:t>
            </a:r>
            <a:r>
              <a:rPr b="0" dirty="0">
                <a:latin typeface="Georgia" pitchFamily="18" charset="0"/>
              </a:rPr>
              <a:t>-  the feeling </a:t>
            </a:r>
            <a:r>
              <a:rPr lang="en-IN" b="0" dirty="0">
                <a:latin typeface="Georgia" pitchFamily="18" charset="0"/>
              </a:rPr>
              <a:t>of too much &amp; </a:t>
            </a:r>
            <a:r>
              <a:rPr b="0" dirty="0">
                <a:latin typeface="Georgia" pitchFamily="18" charset="0"/>
              </a:rPr>
              <a:t>not the share number things on the plate</a:t>
            </a:r>
          </a:p>
          <a:p>
            <a:pPr marL="620713" indent="-620713" defTabSz="914400">
              <a:lnSpc>
                <a:spcPct val="90000"/>
              </a:lnSpc>
              <a:spcBef>
                <a:spcPts val="600"/>
              </a:spcBef>
              <a:buClr>
                <a:srgbClr val="F9F9F9"/>
              </a:buClr>
              <a:buSzPct val="65000"/>
              <a:buChar char=""/>
              <a:defRPr sz="3600">
                <a:latin typeface="Book Antiqua"/>
                <a:ea typeface="Book Antiqua"/>
                <a:cs typeface="Book Antiqua"/>
                <a:sym typeface="Book Antiqua"/>
              </a:defRPr>
            </a:pPr>
            <a:endParaRPr dirty="0">
              <a:latin typeface="Georgia" pitchFamily="18" charset="0"/>
            </a:endParaRPr>
          </a:p>
          <a:p>
            <a:pPr marL="620713" indent="-620713" defTabSz="914400">
              <a:lnSpc>
                <a:spcPct val="90000"/>
              </a:lnSpc>
              <a:spcBef>
                <a:spcPts val="600"/>
              </a:spcBef>
              <a:buClr>
                <a:srgbClr val="F9F9F9"/>
              </a:buClr>
              <a:buSzPct val="65000"/>
              <a:buChar char=""/>
              <a:defRPr sz="36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>
                <a:latin typeface="Georgia" pitchFamily="18" charset="0"/>
              </a:rPr>
              <a:t>Mismatch – like to do, aught to do, capability of doing</a:t>
            </a:r>
          </a:p>
          <a:p>
            <a:pPr marL="620713" indent="-620713" defTabSz="914400">
              <a:lnSpc>
                <a:spcPct val="90000"/>
              </a:lnSpc>
              <a:spcBef>
                <a:spcPts val="600"/>
              </a:spcBef>
              <a:buClr>
                <a:srgbClr val="F9F9F9"/>
              </a:buClr>
              <a:buSzPct val="65000"/>
              <a:buChar char=""/>
              <a:defRPr sz="3600">
                <a:latin typeface="Book Antiqua"/>
                <a:ea typeface="Book Antiqua"/>
                <a:cs typeface="Book Antiqua"/>
                <a:sym typeface="Book Antiqua"/>
              </a:defRPr>
            </a:pPr>
            <a:endParaRPr dirty="0">
              <a:latin typeface="Georgia" pitchFamily="18" charset="0"/>
            </a:endParaRPr>
          </a:p>
          <a:p>
            <a:pPr marL="620713" indent="-620713" defTabSz="914400">
              <a:lnSpc>
                <a:spcPct val="90000"/>
              </a:lnSpc>
              <a:spcBef>
                <a:spcPts val="600"/>
              </a:spcBef>
              <a:buClr>
                <a:srgbClr val="F9F9F9"/>
              </a:buClr>
              <a:buSzPct val="65000"/>
              <a:buChar char=""/>
              <a:defRPr sz="36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>
                <a:latin typeface="Georgia" pitchFamily="18" charset="0"/>
              </a:rPr>
              <a:t>Our human limitations – our finite energy and need for sleep, the number of hours in a day – remain the same as ever</a:t>
            </a:r>
          </a:p>
          <a:p>
            <a:pPr marL="620713" indent="-620713" defTabSz="914400">
              <a:lnSpc>
                <a:spcPct val="90000"/>
              </a:lnSpc>
              <a:spcBef>
                <a:spcPts val="600"/>
              </a:spcBef>
              <a:buClr>
                <a:srgbClr val="F9F9F9"/>
              </a:buClr>
              <a:buSzPct val="65000"/>
              <a:buChar char=""/>
              <a:defRPr sz="3600">
                <a:latin typeface="Book Antiqua"/>
                <a:ea typeface="Book Antiqua"/>
                <a:cs typeface="Book Antiqua"/>
                <a:sym typeface="Book Antiqua"/>
              </a:defRPr>
            </a:pPr>
            <a:endParaRPr dirty="0">
              <a:latin typeface="Georgia" pitchFamily="18" charset="0"/>
            </a:endParaRPr>
          </a:p>
          <a:p>
            <a:pPr marL="620713" indent="-620713" defTabSz="914400">
              <a:lnSpc>
                <a:spcPct val="90000"/>
              </a:lnSpc>
              <a:spcBef>
                <a:spcPts val="600"/>
              </a:spcBef>
              <a:buClr>
                <a:srgbClr val="F9F9F9"/>
              </a:buClr>
              <a:buSzPct val="65000"/>
              <a:buChar char=""/>
              <a:defRPr sz="36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>
                <a:latin typeface="Georgia" pitchFamily="18" charset="0"/>
              </a:rPr>
              <a:t>Social media – reaches you anywhere at any time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pPr/>
              <a:t>11</a:t>
            </a:fld>
            <a:endParaRPr lang="en-IN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1193800"/>
          </a:xfrm>
        </p:spPr>
        <p:txBody>
          <a:bodyPr>
            <a:normAutofit fontScale="90000"/>
          </a:bodyPr>
          <a:lstStyle/>
          <a:p>
            <a:r>
              <a:rPr lang="en-IN" dirty="0"/>
              <a:t>An Essay</a:t>
            </a:r>
            <a:endParaRPr lang="en-US" dirty="0"/>
          </a:p>
        </p:txBody>
      </p:sp>
      <p:graphicFrame>
        <p:nvGraphicFramePr>
          <p:cNvPr id="4" name="Object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767641"/>
              </p:ext>
            </p:extLst>
          </p:nvPr>
        </p:nvGraphicFramePr>
        <p:xfrm>
          <a:off x="946524" y="1452282"/>
          <a:ext cx="10744200" cy="8057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Presentation" r:id="rId3" imgW="6773760" imgH="5079960" progId="PowerPoint.Show.12">
                  <p:embed/>
                </p:oleObj>
              </mc:Choice>
              <mc:Fallback>
                <p:oleObj name="Presentation" r:id="rId3" imgW="6773760" imgH="507996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6524" y="1452282"/>
                        <a:ext cx="10744200" cy="80575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pPr/>
              <a:t>12</a:t>
            </a:fld>
            <a:endParaRPr lang="en-IN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Overcoming busines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17075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defRPr sz="7119"/>
            </a:lvl1pPr>
          </a:lstStyle>
          <a:p>
            <a:r>
              <a:rPr dirty="0"/>
              <a:t>Overcoming </a:t>
            </a:r>
            <a:r>
              <a:rPr lang="en-IN" dirty="0"/>
              <a:t>Busyness</a:t>
            </a:r>
            <a:endParaRPr dirty="0"/>
          </a:p>
        </p:txBody>
      </p:sp>
      <p:sp>
        <p:nvSpPr>
          <p:cNvPr id="159" name="Trade offs: Resources are limited – prioritise work, by deliberately neglecting unnecessary, and focus  on  important and not urgent.…"/>
          <p:cNvSpPr txBox="1">
            <a:spLocks noGrp="1"/>
          </p:cNvSpPr>
          <p:nvPr>
            <p:ph type="body" idx="1"/>
          </p:nvPr>
        </p:nvSpPr>
        <p:spPr>
          <a:xfrm>
            <a:off x="952500" y="1499788"/>
            <a:ext cx="11099800" cy="7342861"/>
          </a:xfrm>
          <a:prstGeom prst="rect">
            <a:avLst/>
          </a:prstGeom>
        </p:spPr>
        <p:txBody>
          <a:bodyPr/>
          <a:lstStyle/>
          <a:p>
            <a:pPr marL="620713" indent="-620713" defTabSz="914400">
              <a:spcBef>
                <a:spcPts val="600"/>
              </a:spcBef>
              <a:buClr>
                <a:srgbClr val="F9F9F9"/>
              </a:buClr>
              <a:buSzPct val="65000"/>
              <a:buBlip>
                <a:blip r:embed="rId2"/>
              </a:buBlip>
              <a:defRPr sz="3600" b="1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/>
              <a:t>Trade offs:</a:t>
            </a:r>
            <a:r>
              <a:rPr b="0" dirty="0"/>
              <a:t> Resources are limited – prioritize work, by deliberately neglecting unnecessary, and focus  on  important and not urgent.</a:t>
            </a:r>
            <a:br>
              <a:rPr b="0" dirty="0"/>
            </a:br>
            <a:endParaRPr b="0" dirty="0"/>
          </a:p>
          <a:p>
            <a:pPr marL="620713" indent="-620713" defTabSz="914400">
              <a:spcBef>
                <a:spcPts val="600"/>
              </a:spcBef>
              <a:buClr>
                <a:srgbClr val="F9F9F9"/>
              </a:buClr>
              <a:buSzPct val="65000"/>
              <a:buBlip>
                <a:blip r:embed="rId2"/>
              </a:buBlip>
              <a:defRPr sz="3600" b="1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/>
              <a:t>Production capability:  </a:t>
            </a:r>
            <a:r>
              <a:rPr b="0" dirty="0"/>
              <a:t>respect your body, 2 hours work and ten minuets refreshing, take power naps – freshness of 2 hours work is qualitative than 5 hours of work with depleted feelings.</a:t>
            </a:r>
            <a:br>
              <a:rPr b="0" dirty="0"/>
            </a:br>
            <a:endParaRPr b="0" dirty="0"/>
          </a:p>
          <a:p>
            <a:pPr marL="620713" indent="-620713" defTabSz="914400">
              <a:spcBef>
                <a:spcPts val="600"/>
              </a:spcBef>
              <a:buClr>
                <a:srgbClr val="F9F9F9"/>
              </a:buClr>
              <a:buSzPct val="65000"/>
              <a:buBlip>
                <a:blip r:embed="rId2"/>
              </a:buBlip>
              <a:defRPr sz="3600" b="1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/>
              <a:t>Volunteer</a:t>
            </a:r>
            <a:r>
              <a:rPr b="0" dirty="0"/>
              <a:t>:  Give your time away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pPr/>
              <a:t>13</a:t>
            </a:fld>
            <a:endParaRPr lang="en-IN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Busyness (cont.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648518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Book Antiqua" pitchFamily="18" charset="0"/>
              </a:rPr>
              <a:t>Busyness (cont.)</a:t>
            </a:r>
          </a:p>
        </p:txBody>
      </p:sp>
      <p:sp>
        <p:nvSpPr>
          <p:cNvPr id="162" name="Watch out for time debts:  Answering emails – will come back – create time assets to reduce further work down the line…"/>
          <p:cNvSpPr txBox="1">
            <a:spLocks noGrp="1"/>
          </p:cNvSpPr>
          <p:nvPr>
            <p:ph type="body" idx="1"/>
          </p:nvPr>
        </p:nvSpPr>
        <p:spPr>
          <a:xfrm>
            <a:off x="952500" y="1733651"/>
            <a:ext cx="11099800" cy="7245225"/>
          </a:xfrm>
          <a:prstGeom prst="rect">
            <a:avLst/>
          </a:prstGeom>
        </p:spPr>
        <p:txBody>
          <a:bodyPr/>
          <a:lstStyle/>
          <a:p>
            <a:pPr marL="620713" indent="-620713" defTabSz="914400">
              <a:lnSpc>
                <a:spcPct val="90000"/>
              </a:lnSpc>
              <a:spcBef>
                <a:spcPts val="600"/>
              </a:spcBef>
              <a:buClr>
                <a:srgbClr val="F9F9F9"/>
              </a:buClr>
              <a:buSzPct val="65000"/>
              <a:buChar char=""/>
              <a:defRPr sz="3300" b="1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>
                <a:latin typeface="Georgia" pitchFamily="18" charset="0"/>
              </a:rPr>
              <a:t>Watch out for time debts:</a:t>
            </a:r>
            <a:r>
              <a:rPr b="0" dirty="0">
                <a:latin typeface="Georgia" pitchFamily="18" charset="0"/>
              </a:rPr>
              <a:t>  Answering emails – will come back – create time assets to reduce further work down the line</a:t>
            </a:r>
            <a:br>
              <a:rPr b="0" dirty="0">
                <a:latin typeface="Georgia" pitchFamily="18" charset="0"/>
              </a:rPr>
            </a:br>
            <a:endParaRPr b="0" dirty="0">
              <a:latin typeface="Georgia" pitchFamily="18" charset="0"/>
            </a:endParaRPr>
          </a:p>
          <a:p>
            <a:pPr marL="620713" indent="-620713" defTabSz="914400">
              <a:lnSpc>
                <a:spcPct val="90000"/>
              </a:lnSpc>
              <a:spcBef>
                <a:spcPts val="600"/>
              </a:spcBef>
              <a:buClr>
                <a:srgbClr val="F9F9F9"/>
              </a:buClr>
              <a:buSzPct val="65000"/>
              <a:buChar char=""/>
              <a:defRPr sz="3300" b="1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>
                <a:latin typeface="Georgia" pitchFamily="18" charset="0"/>
              </a:rPr>
              <a:t>Slow down: </a:t>
            </a:r>
            <a:r>
              <a:rPr b="0" dirty="0">
                <a:latin typeface="Georgia" pitchFamily="18" charset="0"/>
              </a:rPr>
              <a:t>however wrong that feels but in the process you work more…e.g. on a treadmill… </a:t>
            </a:r>
            <a:br>
              <a:rPr b="0" dirty="0">
                <a:latin typeface="Georgia" pitchFamily="18" charset="0"/>
              </a:rPr>
            </a:br>
            <a:endParaRPr b="0" dirty="0">
              <a:latin typeface="Georgia" pitchFamily="18" charset="0"/>
            </a:endParaRPr>
          </a:p>
          <a:p>
            <a:pPr marL="620713" indent="-620713" defTabSz="914400">
              <a:lnSpc>
                <a:spcPct val="90000"/>
              </a:lnSpc>
              <a:spcBef>
                <a:spcPts val="600"/>
              </a:spcBef>
              <a:buClr>
                <a:srgbClr val="F9F9F9"/>
              </a:buClr>
              <a:buSzPct val="65000"/>
              <a:buChar char=""/>
              <a:defRPr sz="3300" b="1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>
                <a:latin typeface="Georgia" pitchFamily="18" charset="0"/>
              </a:rPr>
              <a:t>Try the five-item to-do list</a:t>
            </a:r>
            <a:r>
              <a:rPr b="0" dirty="0">
                <a:latin typeface="Georgia" pitchFamily="18" charset="0"/>
              </a:rPr>
              <a:t>: </a:t>
            </a:r>
            <a:r>
              <a:rPr b="0" dirty="0" err="1">
                <a:latin typeface="Georgia" pitchFamily="18" charset="0"/>
              </a:rPr>
              <a:t>Prioritise</a:t>
            </a:r>
            <a:r>
              <a:rPr b="0" dirty="0">
                <a:latin typeface="Georgia" pitchFamily="18" charset="0"/>
              </a:rPr>
              <a:t> work and do not pick up next until you have completed this list…important first</a:t>
            </a:r>
            <a:br>
              <a:rPr b="0" dirty="0">
                <a:latin typeface="Georgia" pitchFamily="18" charset="0"/>
              </a:rPr>
            </a:br>
            <a:endParaRPr b="0" dirty="0">
              <a:latin typeface="Georgia" pitchFamily="18" charset="0"/>
            </a:endParaRPr>
          </a:p>
          <a:p>
            <a:pPr marL="620713" indent="-620713" defTabSz="914400">
              <a:lnSpc>
                <a:spcPct val="90000"/>
              </a:lnSpc>
              <a:spcBef>
                <a:spcPts val="600"/>
              </a:spcBef>
              <a:buClr>
                <a:srgbClr val="F9F9F9"/>
              </a:buClr>
              <a:buSzPct val="65000"/>
              <a:buChar char=""/>
              <a:defRPr sz="3300" b="1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>
                <a:latin typeface="Georgia" pitchFamily="18" charset="0"/>
              </a:rPr>
              <a:t>Stop busy-bragging</a:t>
            </a:r>
            <a:r>
              <a:rPr b="0" dirty="0">
                <a:latin typeface="Georgia" pitchFamily="18" charset="0"/>
              </a:rPr>
              <a:t>: Don’t make others feel rushed – anxiety is contagious – we make life trivial by moaning how busy we are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pPr/>
              <a:t>14</a:t>
            </a:fld>
            <a:endParaRPr lang="en-IN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Busyness (cont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Book Antiqua" pitchFamily="18" charset="0"/>
              </a:rPr>
              <a:t>Busyness (cont.)</a:t>
            </a:r>
          </a:p>
        </p:txBody>
      </p:sp>
      <p:sp>
        <p:nvSpPr>
          <p:cNvPr id="165" name="Practise strategic incompetence…"/>
          <p:cNvSpPr txBox="1">
            <a:spLocks noGrp="1"/>
          </p:cNvSpPr>
          <p:nvPr>
            <p:ph type="body" idx="1"/>
          </p:nvPr>
        </p:nvSpPr>
        <p:spPr>
          <a:xfrm>
            <a:off x="939800" y="2209800"/>
            <a:ext cx="11099800" cy="6286500"/>
          </a:xfrm>
          <a:prstGeom prst="rect">
            <a:avLst/>
          </a:prstGeom>
        </p:spPr>
        <p:txBody>
          <a:bodyPr/>
          <a:lstStyle/>
          <a:p>
            <a:pPr marL="547688" indent="-547688" defTabSz="914400">
              <a:spcBef>
                <a:spcPts val="600"/>
              </a:spcBef>
              <a:buClr>
                <a:srgbClr val="F9F9F9"/>
              </a:buClr>
              <a:buSzPct val="65000"/>
              <a:buChar char=""/>
              <a:defRPr sz="36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>
                <a:latin typeface="Georgia" pitchFamily="18" charset="0"/>
              </a:rPr>
              <a:t>Practice strategic incompetence</a:t>
            </a:r>
            <a:br>
              <a:rPr dirty="0">
                <a:latin typeface="Georgia" pitchFamily="18" charset="0"/>
              </a:rPr>
            </a:br>
            <a:endParaRPr dirty="0">
              <a:latin typeface="Georgia" pitchFamily="18" charset="0"/>
            </a:endParaRPr>
          </a:p>
          <a:p>
            <a:pPr marL="547688" indent="-547688" defTabSz="914400">
              <a:spcBef>
                <a:spcPts val="600"/>
              </a:spcBef>
              <a:buClr>
                <a:srgbClr val="F9F9F9"/>
              </a:buClr>
              <a:buSzPct val="65000"/>
              <a:buChar char=""/>
              <a:defRPr sz="36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>
                <a:latin typeface="Georgia" pitchFamily="18" charset="0"/>
              </a:rPr>
              <a:t>Build in buffers (time more than required for a work)</a:t>
            </a:r>
            <a:br>
              <a:rPr dirty="0">
                <a:latin typeface="Georgia" pitchFamily="18" charset="0"/>
              </a:rPr>
            </a:br>
            <a:endParaRPr dirty="0">
              <a:latin typeface="Georgia" pitchFamily="18" charset="0"/>
            </a:endParaRPr>
          </a:p>
          <a:p>
            <a:pPr marL="547688" indent="-547688" defTabSz="914400">
              <a:spcBef>
                <a:spcPts val="600"/>
              </a:spcBef>
              <a:buClr>
                <a:srgbClr val="F9F9F9"/>
              </a:buClr>
              <a:buSzPct val="65000"/>
              <a:buChar char=""/>
              <a:defRPr sz="36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>
                <a:latin typeface="Georgia" pitchFamily="18" charset="0"/>
              </a:rPr>
              <a:t>Beware of </a:t>
            </a:r>
            <a:r>
              <a:rPr dirty="0" err="1">
                <a:latin typeface="Georgia" pitchFamily="18" charset="0"/>
              </a:rPr>
              <a:t>Precrastination</a:t>
            </a:r>
            <a:r>
              <a:rPr dirty="0">
                <a:latin typeface="Georgia" pitchFamily="18" charset="0"/>
              </a:rPr>
              <a:t> (opposite of </a:t>
            </a:r>
            <a:r>
              <a:rPr lang="en-IN" dirty="0">
                <a:latin typeface="Georgia" pitchFamily="18" charset="0"/>
              </a:rPr>
              <a:t>P</a:t>
            </a:r>
            <a:r>
              <a:rPr dirty="0" err="1">
                <a:latin typeface="Georgia" pitchFamily="18" charset="0"/>
              </a:rPr>
              <a:t>rocrastination</a:t>
            </a:r>
            <a:r>
              <a:rPr dirty="0">
                <a:latin typeface="Georgia" pitchFamily="18" charset="0"/>
              </a:rPr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pPr/>
              <a:t>15</a:t>
            </a:fld>
            <a:endParaRPr lang="en-IN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Busyness"/>
          <p:cNvSpPr txBox="1">
            <a:spLocks noGrp="1"/>
          </p:cNvSpPr>
          <p:nvPr>
            <p:ph type="title"/>
          </p:nvPr>
        </p:nvSpPr>
        <p:spPr>
          <a:xfrm rot="16200000">
            <a:off x="-2225242" y="3797300"/>
            <a:ext cx="6376224" cy="215900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tx1"/>
                </a:solidFill>
                <a:hlinkClick r:id="rId4" action="ppaction://hlinkfile"/>
              </a:rPr>
              <a:t>Busyness</a:t>
            </a:r>
          </a:p>
        </p:txBody>
      </p:sp>
      <p:pic>
        <p:nvPicPr>
          <p:cNvPr id="168" name="VID-20180110-WA0025.mp4" descr="VID-20180110-WA0025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1887340" y="132894"/>
            <a:ext cx="9223346" cy="922334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Busyness"/>
          <p:cNvSpPr txBox="1"/>
          <p:nvPr/>
        </p:nvSpPr>
        <p:spPr>
          <a:xfrm rot="5400000">
            <a:off x="8904673" y="3277069"/>
            <a:ext cx="6376225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Busyness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pPr/>
              <a:t>16</a:t>
            </a:fld>
            <a:endParaRPr lang="en-I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79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May you be well and happy always…"/>
          <p:cNvSpPr txBox="1">
            <a:spLocks noGrp="1"/>
          </p:cNvSpPr>
          <p:nvPr>
            <p:ph type="body" idx="1"/>
          </p:nvPr>
        </p:nvSpPr>
        <p:spPr>
          <a:xfrm>
            <a:off x="665953" y="4825451"/>
            <a:ext cx="11782344" cy="4410312"/>
          </a:xfrm>
          <a:prstGeom prst="rect">
            <a:avLst/>
          </a:prstGeom>
          <a:solidFill>
            <a:schemeClr val="accent4">
              <a:hueOff val="468000"/>
              <a:satOff val="-4761"/>
              <a:lumOff val="10196"/>
            </a:schemeClr>
          </a:solidFill>
          <a:ln w="25400">
            <a:solidFill>
              <a:srgbClr val="000000"/>
            </a:solidFill>
          </a:ln>
        </p:spPr>
        <p:txBody>
          <a:bodyPr/>
          <a:lstStyle/>
          <a:p>
            <a:pPr>
              <a:buClr>
                <a:schemeClr val="accent4">
                  <a:hueOff val="-1109302"/>
                  <a:lumOff val="-6470"/>
                </a:schemeClr>
              </a:buClr>
              <a:defRPr sz="3000">
                <a:solidFill>
                  <a:schemeClr val="accent4">
                    <a:hueOff val="-1109302"/>
                    <a:lumOff val="-6470"/>
                  </a:schemeClr>
                </a:solidFill>
              </a:defRPr>
            </a:pPr>
            <a:r>
              <a:rPr dirty="0"/>
              <a:t>May you be well and happy always</a:t>
            </a:r>
          </a:p>
          <a:p>
            <a:pPr>
              <a:buClr>
                <a:schemeClr val="accent4">
                  <a:hueOff val="-1109302"/>
                  <a:lumOff val="-6470"/>
                </a:schemeClr>
              </a:buClr>
              <a:defRPr sz="3000">
                <a:solidFill>
                  <a:schemeClr val="accent4">
                    <a:hueOff val="-1109302"/>
                    <a:lumOff val="-6470"/>
                  </a:schemeClr>
                </a:solidFill>
              </a:defRPr>
            </a:pPr>
            <a:r>
              <a:rPr dirty="0"/>
              <a:t>May you find happiness in what you do</a:t>
            </a:r>
          </a:p>
          <a:p>
            <a:pPr>
              <a:buClr>
                <a:schemeClr val="accent4">
                  <a:hueOff val="-1109302"/>
                  <a:lumOff val="-6470"/>
                </a:schemeClr>
              </a:buClr>
              <a:defRPr sz="3000">
                <a:solidFill>
                  <a:schemeClr val="accent4">
                    <a:hueOff val="-1109302"/>
                    <a:lumOff val="-6470"/>
                  </a:schemeClr>
                </a:solidFill>
              </a:defRPr>
            </a:pPr>
            <a:r>
              <a:rPr dirty="0"/>
              <a:t>May you bring happiness to the lives you touch</a:t>
            </a:r>
          </a:p>
          <a:p>
            <a:pPr>
              <a:buClr>
                <a:schemeClr val="accent4">
                  <a:hueOff val="-1109302"/>
                  <a:lumOff val="-6470"/>
                </a:schemeClr>
              </a:buClr>
              <a:defRPr sz="3000">
                <a:solidFill>
                  <a:schemeClr val="accent4">
                    <a:hueOff val="-1109302"/>
                    <a:lumOff val="-6470"/>
                  </a:schemeClr>
                </a:solidFill>
              </a:defRPr>
            </a:pPr>
            <a:r>
              <a:rPr dirty="0"/>
              <a:t>May you be the northern star for yourself, family, friends, society and the world. 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17</a:t>
            </a:fld>
            <a:endParaRPr/>
          </a:p>
        </p:txBody>
      </p:sp>
      <p:sp>
        <p:nvSpPr>
          <p:cNvPr id="176" name="Tashi Delek Zhu!"/>
          <p:cNvSpPr txBox="1">
            <a:spLocks noGrp="1"/>
          </p:cNvSpPr>
          <p:nvPr>
            <p:ph type="title"/>
          </p:nvPr>
        </p:nvSpPr>
        <p:spPr>
          <a:xfrm>
            <a:off x="1016000" y="228600"/>
            <a:ext cx="11099800" cy="93587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 err="1"/>
              <a:t>Tashi</a:t>
            </a:r>
            <a:r>
              <a:rPr dirty="0"/>
              <a:t> </a:t>
            </a:r>
            <a:r>
              <a:rPr dirty="0" err="1"/>
              <a:t>Delek</a:t>
            </a:r>
            <a:r>
              <a:rPr dirty="0"/>
              <a:t> Zhu!</a:t>
            </a:r>
          </a:p>
        </p:txBody>
      </p:sp>
      <p:sp>
        <p:nvSpPr>
          <p:cNvPr id="177" name="Happiness is here and now, I have dropped my worries, nowhere to go, nothing to do, and I am not in a hurry.…"/>
          <p:cNvSpPr txBox="1"/>
          <p:nvPr/>
        </p:nvSpPr>
        <p:spPr>
          <a:xfrm>
            <a:off x="762509" y="1164476"/>
            <a:ext cx="11589232" cy="3688189"/>
          </a:xfrm>
          <a:prstGeom prst="rect">
            <a:avLst/>
          </a:prstGeom>
          <a:solidFill>
            <a:schemeClr val="accent4">
              <a:hueOff val="-1109302"/>
              <a:lumOff val="-647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44500" indent="-444500" algn="just">
              <a:spcBef>
                <a:spcPts val="4200"/>
              </a:spcBef>
              <a:buSzPct val="50000"/>
              <a:buBlip>
                <a:blip r:embed="rId2"/>
              </a:buBlip>
              <a:defRPr sz="3300" b="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pPr>
            <a:r>
              <a:rPr dirty="0"/>
              <a:t>Happiness is here and now, I have dropped my worries, nowhere to go, nothing to do, and I am not in a hurry. </a:t>
            </a:r>
          </a:p>
          <a:p>
            <a:pPr marL="444500" indent="-444500" algn="just">
              <a:spcBef>
                <a:spcPts val="4200"/>
              </a:spcBef>
              <a:buSzPct val="50000"/>
              <a:buBlip>
                <a:blip r:embed="rId2"/>
              </a:buBlip>
              <a:defRPr sz="3300" b="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pPr>
            <a:r>
              <a:rPr dirty="0"/>
              <a:t>Happiness is here and now, I have dropped my worries, somewhere to go, something to do, but I am not in a hurry.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he pains of three Cs and our Judgment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Georgia" pitchFamily="18" charset="0"/>
              </a:rPr>
              <a:t>Th</a:t>
            </a:r>
            <a:r>
              <a:rPr lang="en-IN" dirty="0">
                <a:latin typeface="Georgia" pitchFamily="18" charset="0"/>
              </a:rPr>
              <a:t>r</a:t>
            </a:r>
            <a:r>
              <a:rPr dirty="0" err="1">
                <a:latin typeface="Georgia" pitchFamily="18" charset="0"/>
              </a:rPr>
              <a:t>ee</a:t>
            </a:r>
            <a:r>
              <a:rPr dirty="0">
                <a:latin typeface="Georgia" pitchFamily="18" charset="0"/>
              </a:rPr>
              <a:t> Cs and our Judgment</a:t>
            </a:r>
            <a:r>
              <a:rPr lang="en-IN" dirty="0">
                <a:latin typeface="Georgia" pitchFamily="18" charset="0"/>
              </a:rPr>
              <a:t>s</a:t>
            </a:r>
            <a:endParaRPr dirty="0">
              <a:latin typeface="Georgia" pitchFamily="18" charset="0"/>
            </a:endParaRPr>
          </a:p>
        </p:txBody>
      </p:sp>
      <p:sp>
        <p:nvSpPr>
          <p:cNvPr id="134" name="Art of Contentment (1st Part)"/>
          <p:cNvSpPr txBox="1">
            <a:spLocks noGrp="1"/>
          </p:cNvSpPr>
          <p:nvPr>
            <p:ph type="subTitle" sz="quarter" idx="1"/>
          </p:nvPr>
        </p:nvSpPr>
        <p:spPr>
          <a:xfrm>
            <a:off x="1436743" y="5867400"/>
            <a:ext cx="10464800" cy="1130300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rPr lang="en-IN" dirty="0" err="1">
                <a:latin typeface="Georgia" pitchFamily="18" charset="0"/>
              </a:rPr>
              <a:t>Rekhi</a:t>
            </a:r>
            <a:r>
              <a:rPr lang="en-IN" dirty="0">
                <a:latin typeface="Georgia" pitchFamily="18" charset="0"/>
              </a:rPr>
              <a:t> Centre, Science of Happiness</a:t>
            </a:r>
            <a:br>
              <a:rPr lang="en-IN" dirty="0">
                <a:latin typeface="Georgia" pitchFamily="18" charset="0"/>
              </a:rPr>
            </a:br>
            <a:r>
              <a:rPr lang="en-IN" dirty="0">
                <a:latin typeface="Georgia" pitchFamily="18" charset="0"/>
              </a:rPr>
              <a:t>22 Jan 2019</a:t>
            </a:r>
          </a:p>
          <a:p>
            <a:r>
              <a:rPr lang="en-IN" dirty="0">
                <a:latin typeface="Georgia" pitchFamily="18" charset="0"/>
                <a:hlinkClick r:id="rId2"/>
              </a:rPr>
              <a:t>Saamdu.Chetri@iitkgp.ac.in</a:t>
            </a:r>
            <a:br>
              <a:rPr lang="en-IN" dirty="0">
                <a:latin typeface="Georgia" pitchFamily="18" charset="0"/>
              </a:rPr>
            </a:br>
            <a:r>
              <a:rPr lang="en-IN" dirty="0">
                <a:latin typeface="Georgia" pitchFamily="18" charset="0"/>
              </a:rPr>
              <a:t>WhatsApp : +975 17212121 </a:t>
            </a:r>
            <a:endParaRPr dirty="0">
              <a:latin typeface="Georgia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auses of discontent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r>
              <a:t>Causes of discontentment</a:t>
            </a:r>
          </a:p>
        </p:txBody>
      </p:sp>
      <p:sp>
        <p:nvSpPr>
          <p:cNvPr id="140" name="Gre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8640" indent="-411480" defTabSz="914400">
              <a:spcBef>
                <a:spcPts val="600"/>
              </a:spcBef>
              <a:buClr>
                <a:srgbClr val="F9F9F9"/>
              </a:buClr>
              <a:buSzPct val="65000"/>
              <a:buBlip>
                <a:blip r:embed="rId2"/>
              </a:buBlip>
              <a:defRPr sz="42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/>
              <a:t>Greed </a:t>
            </a:r>
          </a:p>
          <a:p>
            <a:pPr marL="548640" indent="-411480" defTabSz="914400">
              <a:spcBef>
                <a:spcPts val="600"/>
              </a:spcBef>
              <a:buClr>
                <a:srgbClr val="F9F9F9"/>
              </a:buClr>
              <a:buSzPct val="65000"/>
              <a:buBlip>
                <a:blip r:embed="rId2"/>
              </a:buBlip>
              <a:defRPr sz="42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/>
              <a:t>Excessive desires </a:t>
            </a:r>
          </a:p>
          <a:p>
            <a:pPr marL="548640" indent="-411480" defTabSz="914400">
              <a:spcBef>
                <a:spcPts val="600"/>
              </a:spcBef>
              <a:buClr>
                <a:srgbClr val="F9F9F9"/>
              </a:buClr>
              <a:buSzPct val="65000"/>
              <a:buBlip>
                <a:blip r:embed="rId2"/>
              </a:buBlip>
              <a:defRPr sz="42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/>
              <a:t>Jealousy</a:t>
            </a:r>
          </a:p>
          <a:p>
            <a:pPr marL="548640" indent="-411480" defTabSz="914400">
              <a:spcBef>
                <a:spcPts val="600"/>
              </a:spcBef>
              <a:buClr>
                <a:srgbClr val="F9F9F9"/>
              </a:buClr>
              <a:buSzPct val="65000"/>
              <a:buBlip>
                <a:blip r:embed="rId2"/>
              </a:buBlip>
              <a:defRPr sz="42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/>
              <a:t>Pride (Ego)</a:t>
            </a:r>
          </a:p>
          <a:p>
            <a:pPr marL="548640" indent="-411480" defTabSz="914400">
              <a:spcBef>
                <a:spcPts val="600"/>
              </a:spcBef>
              <a:buClr>
                <a:srgbClr val="F9F9F9"/>
              </a:buClr>
              <a:buSzPct val="65000"/>
              <a:buBlip>
                <a:blip r:embed="rId2"/>
              </a:buBlip>
              <a:defRPr sz="42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/>
              <a:t>Ignorance</a:t>
            </a:r>
          </a:p>
          <a:p>
            <a:pPr marL="1089025" lvl="1" indent="-503238" defTabSz="914400">
              <a:spcBef>
                <a:spcPts val="500"/>
              </a:spcBef>
              <a:buClr>
                <a:srgbClr val="FFFFFF"/>
              </a:buClr>
              <a:buSzPct val="80000"/>
              <a:buFont typeface="Wingdings" pitchFamily="2" charset="2"/>
              <a:buChar char="v"/>
              <a:defRPr sz="42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/>
              <a:t>Competition (voice of fear)</a:t>
            </a:r>
          </a:p>
          <a:p>
            <a:pPr marL="1089025" lvl="1" indent="-503238" defTabSz="914400">
              <a:spcBef>
                <a:spcPts val="500"/>
              </a:spcBef>
              <a:buClr>
                <a:srgbClr val="FFFFFF"/>
              </a:buClr>
              <a:buSzPct val="80000"/>
              <a:buFont typeface="Wingdings" pitchFamily="2" charset="2"/>
              <a:buChar char="v"/>
              <a:defRPr sz="42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/>
              <a:t>Comparing (voice of judgement)</a:t>
            </a:r>
          </a:p>
          <a:p>
            <a:pPr marL="1089025" lvl="1" indent="-503238" defTabSz="914400">
              <a:spcBef>
                <a:spcPts val="500"/>
              </a:spcBef>
              <a:buClr>
                <a:srgbClr val="FFFFFF"/>
              </a:buClr>
              <a:buSzPct val="80000"/>
              <a:buFont typeface="Wingdings" pitchFamily="2" charset="2"/>
              <a:buChar char="v"/>
              <a:defRPr sz="42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/>
              <a:t>Complaining (voice of cynicism)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ategory of str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Georgia" pitchFamily="18" charset="0"/>
              </a:rPr>
              <a:t>Category of </a:t>
            </a:r>
            <a:r>
              <a:rPr lang="en-IN" dirty="0">
                <a:latin typeface="Georgia" pitchFamily="18" charset="0"/>
              </a:rPr>
              <a:t>S</a:t>
            </a:r>
            <a:r>
              <a:rPr dirty="0">
                <a:latin typeface="Georgia" pitchFamily="18" charset="0"/>
              </a:rPr>
              <a:t>tress</a:t>
            </a:r>
          </a:p>
        </p:txBody>
      </p:sp>
      <p:sp>
        <p:nvSpPr>
          <p:cNvPr id="127" name="Acute: short-term events that can be traumatic and quick but it can have lasting impact (severe, PTS)…"/>
          <p:cNvSpPr txBox="1">
            <a:spLocks noGrp="1"/>
          </p:cNvSpPr>
          <p:nvPr>
            <p:ph type="body" idx="1"/>
          </p:nvPr>
        </p:nvSpPr>
        <p:spPr>
          <a:xfrm>
            <a:off x="1016000" y="2286000"/>
            <a:ext cx="11099800" cy="6286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506413" indent="-506413">
              <a:spcBef>
                <a:spcPts val="3000"/>
              </a:spcBef>
            </a:pPr>
            <a:r>
              <a:rPr sz="5400" dirty="0">
                <a:latin typeface="Georgia" pitchFamily="18" charset="0"/>
              </a:rPr>
              <a:t>Acute:</a:t>
            </a:r>
            <a:r>
              <a:rPr sz="4800" dirty="0">
                <a:latin typeface="Georgia" pitchFamily="18" charset="0"/>
              </a:rPr>
              <a:t> </a:t>
            </a:r>
            <a:r>
              <a:rPr sz="4000" dirty="0">
                <a:latin typeface="Georgia" pitchFamily="18" charset="0"/>
              </a:rPr>
              <a:t>short-term events that can be traumatic and quick but it can have lasting impact (severe, PTS)</a:t>
            </a:r>
          </a:p>
          <a:p>
            <a:pPr marL="506413" indent="-506413">
              <a:spcBef>
                <a:spcPts val="3000"/>
              </a:spcBef>
            </a:pPr>
            <a:r>
              <a:rPr sz="5400" dirty="0">
                <a:latin typeface="Georgia" pitchFamily="18" charset="0"/>
              </a:rPr>
              <a:t>Chronic:</a:t>
            </a:r>
            <a:r>
              <a:rPr sz="4800" dirty="0">
                <a:latin typeface="Georgia" pitchFamily="18" charset="0"/>
              </a:rPr>
              <a:t> </a:t>
            </a:r>
            <a:r>
              <a:rPr sz="4000" dirty="0">
                <a:latin typeface="Georgia" pitchFamily="18" charset="0"/>
              </a:rPr>
              <a:t>long-term events, due to illness, or bad job, or broken relationship</a:t>
            </a:r>
            <a:endParaRPr sz="4800" dirty="0">
              <a:latin typeface="Georgia" pitchFamily="18" charset="0"/>
            </a:endParaRPr>
          </a:p>
          <a:p>
            <a:pPr marL="506413" indent="-506413">
              <a:spcBef>
                <a:spcPts val="3000"/>
              </a:spcBef>
            </a:pPr>
            <a:r>
              <a:rPr sz="5400" dirty="0">
                <a:latin typeface="Georgia" pitchFamily="18" charset="0"/>
              </a:rPr>
              <a:t>Episodic:</a:t>
            </a:r>
            <a:r>
              <a:rPr sz="4800" dirty="0">
                <a:latin typeface="Georgia" pitchFamily="18" charset="0"/>
              </a:rPr>
              <a:t> </a:t>
            </a:r>
            <a:r>
              <a:rPr sz="4000" dirty="0">
                <a:latin typeface="Georgia" pitchFamily="18" charset="0"/>
              </a:rPr>
              <a:t>also short term, which we often experience at work or home (worry warts)</a:t>
            </a:r>
            <a:endParaRPr sz="4800" dirty="0">
              <a:latin typeface="Georgia" pitchFamily="18" charset="0"/>
            </a:endParaRP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ype of stres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007992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r>
              <a:rPr dirty="0"/>
              <a:t>Type of stress</a:t>
            </a:r>
          </a:p>
        </p:txBody>
      </p:sp>
      <p:sp>
        <p:nvSpPr>
          <p:cNvPr id="131" name="Divide Self with Self…"/>
          <p:cNvSpPr txBox="1">
            <a:spLocks noGrp="1"/>
          </p:cNvSpPr>
          <p:nvPr>
            <p:ph type="body" sz="quarter" idx="1"/>
          </p:nvPr>
        </p:nvSpPr>
        <p:spPr>
          <a:xfrm>
            <a:off x="412557" y="1294181"/>
            <a:ext cx="5780333" cy="3594318"/>
          </a:xfrm>
          <a:prstGeom prst="rect">
            <a:avLst/>
          </a:prstGeom>
        </p:spPr>
        <p:txBody>
          <a:bodyPr/>
          <a:lstStyle/>
          <a:p>
            <a:pPr marL="444499" indent="-444499">
              <a:spcBef>
                <a:spcPts val="2600"/>
              </a:spcBef>
              <a:defRPr sz="3600"/>
            </a:pPr>
            <a:r>
              <a:rPr dirty="0">
                <a:latin typeface="Georgia" pitchFamily="18" charset="0"/>
              </a:rPr>
              <a:t>Divide Self with Self</a:t>
            </a:r>
          </a:p>
          <a:p>
            <a:pPr lvl="1">
              <a:spcBef>
                <a:spcPts val="2600"/>
              </a:spcBef>
            </a:pPr>
            <a:r>
              <a:rPr dirty="0">
                <a:latin typeface="Georgia" pitchFamily="18" charset="0"/>
              </a:rPr>
              <a:t>Past or future events</a:t>
            </a:r>
          </a:p>
          <a:p>
            <a:pPr lvl="1">
              <a:spcBef>
                <a:spcPts val="2600"/>
              </a:spcBef>
            </a:pPr>
            <a:r>
              <a:rPr dirty="0">
                <a:latin typeface="Georgia" pitchFamily="18" charset="0"/>
              </a:rPr>
              <a:t>Self image </a:t>
            </a:r>
          </a:p>
          <a:p>
            <a:pPr lvl="1">
              <a:spcBef>
                <a:spcPts val="2600"/>
              </a:spcBef>
            </a:pPr>
            <a:r>
              <a:rPr dirty="0">
                <a:latin typeface="Georgia" pitchFamily="18" charset="0"/>
              </a:rPr>
              <a:t>Discontentment</a:t>
            </a:r>
          </a:p>
        </p:txBody>
      </p:sp>
      <p:sp>
        <p:nvSpPr>
          <p:cNvPr id="132" name="Divide Self with Environment…"/>
          <p:cNvSpPr txBox="1"/>
          <p:nvPr/>
        </p:nvSpPr>
        <p:spPr>
          <a:xfrm>
            <a:off x="407848" y="5268192"/>
            <a:ext cx="6591548" cy="3134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499" indent="-444499" algn="l">
              <a:spcBef>
                <a:spcPts val="2600"/>
              </a:spcBef>
              <a:buSzPct val="145000"/>
              <a:buChar char="•"/>
              <a:defRPr sz="3600" b="0"/>
            </a:pPr>
            <a:r>
              <a:rPr dirty="0">
                <a:latin typeface="Georgia" pitchFamily="18" charset="0"/>
              </a:rPr>
              <a:t>Divide Self with Environment</a:t>
            </a:r>
          </a:p>
          <a:p>
            <a:pPr marL="889000" lvl="1" indent="-444500" algn="l">
              <a:spcBef>
                <a:spcPts val="2600"/>
              </a:spcBef>
              <a:buSzPct val="145000"/>
              <a:buChar char="•"/>
              <a:defRPr sz="3200" b="0"/>
            </a:pPr>
            <a:r>
              <a:rPr dirty="0">
                <a:latin typeface="Georgia" pitchFamily="18" charset="0"/>
              </a:rPr>
              <a:t>Health</a:t>
            </a:r>
          </a:p>
          <a:p>
            <a:pPr marL="889000" lvl="1" indent="-444500" algn="l">
              <a:spcBef>
                <a:spcPts val="2600"/>
              </a:spcBef>
              <a:buSzPct val="145000"/>
              <a:buChar char="•"/>
              <a:defRPr sz="3200" b="0"/>
            </a:pPr>
            <a:r>
              <a:rPr dirty="0">
                <a:latin typeface="Georgia" pitchFamily="18" charset="0"/>
              </a:rPr>
              <a:t>Changes in lives</a:t>
            </a:r>
          </a:p>
          <a:p>
            <a:pPr marL="889000" lvl="1" indent="-444500" algn="l">
              <a:spcBef>
                <a:spcPts val="2600"/>
              </a:spcBef>
              <a:buSzPct val="145000"/>
              <a:buChar char="•"/>
              <a:defRPr sz="3200" b="0"/>
            </a:pPr>
            <a:r>
              <a:rPr dirty="0">
                <a:latin typeface="Georgia" pitchFamily="18" charset="0"/>
              </a:rPr>
              <a:t>Financial worries</a:t>
            </a:r>
          </a:p>
        </p:txBody>
      </p:sp>
      <p:sp>
        <p:nvSpPr>
          <p:cNvPr id="133" name="Divide Self with Others…"/>
          <p:cNvSpPr txBox="1"/>
          <p:nvPr/>
        </p:nvSpPr>
        <p:spPr>
          <a:xfrm>
            <a:off x="7440373" y="2483837"/>
            <a:ext cx="5264262" cy="4785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499" indent="-444499" algn="l">
              <a:spcBef>
                <a:spcPts val="2600"/>
              </a:spcBef>
              <a:buSzPct val="145000"/>
              <a:buChar char="•"/>
              <a:defRPr sz="3600" b="0"/>
            </a:pPr>
            <a:r>
              <a:rPr dirty="0">
                <a:latin typeface="Georgia" pitchFamily="18" charset="0"/>
              </a:rPr>
              <a:t>Divide Self with Others</a:t>
            </a:r>
          </a:p>
          <a:p>
            <a:pPr marL="889000" lvl="1" indent="-444500" algn="l">
              <a:spcBef>
                <a:spcPts val="2600"/>
              </a:spcBef>
              <a:buSzPct val="145000"/>
              <a:buChar char="•"/>
              <a:defRPr sz="3200" b="0"/>
            </a:pPr>
            <a:r>
              <a:rPr dirty="0">
                <a:latin typeface="Georgia" pitchFamily="18" charset="0"/>
              </a:rPr>
              <a:t>Social</a:t>
            </a:r>
          </a:p>
          <a:p>
            <a:pPr marL="889000" lvl="1" indent="-444500" algn="l">
              <a:spcBef>
                <a:spcPts val="2600"/>
              </a:spcBef>
              <a:buSzPct val="145000"/>
              <a:buChar char="•"/>
              <a:defRPr sz="3200" b="0"/>
            </a:pPr>
            <a:r>
              <a:rPr dirty="0">
                <a:latin typeface="Georgia" pitchFamily="18" charset="0"/>
              </a:rPr>
              <a:t>3 Cs</a:t>
            </a:r>
          </a:p>
          <a:p>
            <a:pPr marL="889000" lvl="1" indent="-444500" algn="l">
              <a:spcBef>
                <a:spcPts val="2600"/>
              </a:spcBef>
              <a:buSzPct val="145000"/>
              <a:buChar char="•"/>
              <a:defRPr sz="3200" b="0"/>
            </a:pPr>
            <a:r>
              <a:rPr dirty="0">
                <a:latin typeface="Georgia" pitchFamily="18" charset="0"/>
              </a:rPr>
              <a:t>Work </a:t>
            </a:r>
          </a:p>
          <a:p>
            <a:pPr marL="889000" lvl="1" indent="-444500" algn="l">
              <a:spcBef>
                <a:spcPts val="2600"/>
              </a:spcBef>
              <a:buSzPct val="145000"/>
              <a:buChar char="•"/>
              <a:defRPr sz="3200" b="0"/>
            </a:pPr>
            <a:r>
              <a:rPr dirty="0">
                <a:latin typeface="Georgia" pitchFamily="18" charset="0"/>
              </a:rPr>
              <a:t>Relationships</a:t>
            </a:r>
          </a:p>
          <a:p>
            <a:pPr marL="889000" lvl="1" indent="-444500" algn="l">
              <a:spcBef>
                <a:spcPts val="2600"/>
              </a:spcBef>
              <a:buSzPct val="145000"/>
              <a:buChar char="•"/>
              <a:defRPr sz="3200" b="0"/>
            </a:pPr>
            <a:r>
              <a:rPr dirty="0">
                <a:latin typeface="Georgia" pitchFamily="18" charset="0"/>
              </a:rPr>
              <a:t>Personal loss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</a:t>
            </a:fld>
            <a:endParaRPr/>
          </a:p>
        </p:txBody>
      </p:sp>
      <p:sp>
        <p:nvSpPr>
          <p:cNvPr id="135" name="A Japanese way to be peaceful"/>
          <p:cNvSpPr txBox="1"/>
          <p:nvPr/>
        </p:nvSpPr>
        <p:spPr>
          <a:xfrm>
            <a:off x="7188200" y="8610600"/>
            <a:ext cx="462960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A Japanese way to be peaceful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Mindfulness is living in the present moment being aware"/>
          <p:cNvSpPr txBox="1">
            <a:spLocks noGrp="1"/>
          </p:cNvSpPr>
          <p:nvPr>
            <p:ph type="title"/>
          </p:nvPr>
        </p:nvSpPr>
        <p:spPr>
          <a:xfrm>
            <a:off x="2339976" y="1400175"/>
            <a:ext cx="8324850" cy="1366541"/>
          </a:xfrm>
          <a:prstGeom prst="rect">
            <a:avLst/>
          </a:prstGeom>
        </p:spPr>
        <p:txBody>
          <a:bodyPr>
            <a:normAutofit/>
          </a:bodyPr>
          <a:lstStyle>
            <a:lvl1pPr defTabSz="403097">
              <a:defRPr sz="5520"/>
            </a:lvl1pPr>
          </a:lstStyle>
          <a:p>
            <a:r>
              <a:rPr lang="en-IN" dirty="0"/>
              <a:t>Art of Contentment</a:t>
            </a:r>
            <a:endParaRPr dirty="0"/>
          </a:p>
        </p:txBody>
      </p:sp>
      <p:sp>
        <p:nvSpPr>
          <p:cNvPr id="196" name="FIVE STEPS TO MINDFULNESS…"/>
          <p:cNvSpPr txBox="1"/>
          <p:nvPr/>
        </p:nvSpPr>
        <p:spPr>
          <a:xfrm>
            <a:off x="2588103" y="3136667"/>
            <a:ext cx="7828596" cy="477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329183" lvl="1" indent="-240029" algn="l" defTabSz="685797">
              <a:buClr>
                <a:srgbClr val="F0AD00"/>
              </a:buClr>
              <a:buSzPct val="80000"/>
              <a:buFontTx/>
              <a:buChar char="◼"/>
              <a:defRPr sz="4200" b="0">
                <a:latin typeface="Corbel"/>
                <a:ea typeface="Corbel"/>
                <a:cs typeface="Corbel"/>
                <a:sym typeface="Corbel"/>
              </a:defRPr>
            </a:pPr>
            <a:r>
              <a:rPr lang="en-IN" sz="3200" dirty="0"/>
              <a:t>Mindfulness is living in the present moment being aware .</a:t>
            </a:r>
            <a:endParaRPr lang="en-IN" sz="3150" b="0" dirty="0">
              <a:latin typeface="Corbel"/>
              <a:ea typeface="Corbel"/>
              <a:cs typeface="Corbel"/>
              <a:sym typeface="Corbel"/>
            </a:endParaRPr>
          </a:p>
          <a:p>
            <a:pPr marL="89154" algn="l" defTabSz="685797">
              <a:buClr>
                <a:srgbClr val="F0AD00"/>
              </a:buClr>
              <a:buSzPct val="80000"/>
              <a:defRPr sz="4200" b="0">
                <a:latin typeface="Corbel"/>
                <a:ea typeface="Corbel"/>
                <a:cs typeface="Corbel"/>
                <a:sym typeface="Corbel"/>
              </a:defRPr>
            </a:pPr>
            <a:endParaRPr lang="en-IN" sz="3150" b="0" dirty="0">
              <a:latin typeface="Corbel"/>
              <a:ea typeface="Corbel"/>
              <a:cs typeface="Corbel"/>
              <a:sym typeface="Corbel"/>
            </a:endParaRPr>
          </a:p>
          <a:p>
            <a:pPr marL="329183" indent="-240029" algn="l" defTabSz="685797">
              <a:buClr>
                <a:srgbClr val="F0AD00"/>
              </a:buClr>
              <a:buSzPct val="80000"/>
              <a:buFontTx/>
              <a:buChar char="◼"/>
              <a:defRPr sz="4200" b="0">
                <a:latin typeface="Corbel"/>
                <a:ea typeface="Corbel"/>
                <a:cs typeface="Corbel"/>
                <a:sym typeface="Corbel"/>
              </a:defRPr>
            </a:pPr>
            <a:r>
              <a:rPr sz="3150" b="0" dirty="0">
                <a:latin typeface="Corbel"/>
                <a:ea typeface="Corbel"/>
                <a:cs typeface="Corbel"/>
                <a:sym typeface="Corbel"/>
              </a:rPr>
              <a:t>FIVE STEPS TO MINDFULNESS</a:t>
            </a:r>
          </a:p>
          <a:p>
            <a:pPr marL="548637" lvl="1" indent="-205739" algn="l" defTabSz="685797">
              <a:spcBef>
                <a:spcPts val="450"/>
              </a:spcBef>
              <a:buClr>
                <a:srgbClr val="60B5CC"/>
              </a:buClr>
              <a:buSzPct val="90000"/>
              <a:buFontTx/>
              <a:buChar char="▪"/>
              <a:defRPr sz="4200" b="0">
                <a:latin typeface="Corbel"/>
                <a:ea typeface="Corbel"/>
                <a:cs typeface="Corbel"/>
                <a:sym typeface="Corbel"/>
              </a:defRPr>
            </a:pPr>
            <a:r>
              <a:rPr sz="3150" b="0" dirty="0">
                <a:latin typeface="Corbel"/>
                <a:ea typeface="Corbel"/>
                <a:cs typeface="Corbel"/>
                <a:sym typeface="Corbel"/>
              </a:rPr>
              <a:t>MINDFUL BREATHING</a:t>
            </a:r>
          </a:p>
          <a:p>
            <a:pPr marL="548637" lvl="1" indent="-205739" algn="l" defTabSz="685797">
              <a:spcBef>
                <a:spcPts val="450"/>
              </a:spcBef>
              <a:buClr>
                <a:srgbClr val="60B5CC"/>
              </a:buClr>
              <a:buSzPct val="90000"/>
              <a:buFontTx/>
              <a:buChar char="▪"/>
              <a:defRPr sz="4200" b="0">
                <a:latin typeface="Corbel"/>
                <a:ea typeface="Corbel"/>
                <a:cs typeface="Corbel"/>
                <a:sym typeface="Corbel"/>
              </a:defRPr>
            </a:pPr>
            <a:r>
              <a:rPr sz="3150" b="0" dirty="0">
                <a:latin typeface="Corbel"/>
                <a:ea typeface="Corbel"/>
                <a:cs typeface="Corbel"/>
                <a:sym typeface="Corbel"/>
              </a:rPr>
              <a:t>CONCENTRATION</a:t>
            </a:r>
          </a:p>
          <a:p>
            <a:pPr marL="548637" lvl="1" indent="-205739" algn="l" defTabSz="685797">
              <a:spcBef>
                <a:spcPts val="450"/>
              </a:spcBef>
              <a:buClr>
                <a:srgbClr val="60B5CC"/>
              </a:buClr>
              <a:buSzPct val="90000"/>
              <a:buFontTx/>
              <a:buChar char="▪"/>
              <a:defRPr sz="4200" b="0">
                <a:latin typeface="Corbel"/>
                <a:ea typeface="Corbel"/>
                <a:cs typeface="Corbel"/>
                <a:sym typeface="Corbel"/>
              </a:defRPr>
            </a:pPr>
            <a:r>
              <a:rPr sz="3150" b="0" dirty="0">
                <a:latin typeface="Corbel"/>
                <a:ea typeface="Corbel"/>
                <a:cs typeface="Corbel"/>
                <a:sym typeface="Corbel"/>
              </a:rPr>
              <a:t>AWARENESS OF BODY</a:t>
            </a:r>
          </a:p>
          <a:p>
            <a:pPr marL="548637" lvl="1" indent="-205739" algn="l" defTabSz="685797">
              <a:spcBef>
                <a:spcPts val="450"/>
              </a:spcBef>
              <a:buClr>
                <a:srgbClr val="60B5CC"/>
              </a:buClr>
              <a:buSzPct val="90000"/>
              <a:buFontTx/>
              <a:buChar char="▪"/>
              <a:defRPr sz="4200" b="0">
                <a:latin typeface="Corbel"/>
                <a:ea typeface="Corbel"/>
                <a:cs typeface="Corbel"/>
                <a:sym typeface="Corbel"/>
              </a:defRPr>
            </a:pPr>
            <a:r>
              <a:rPr sz="3150" b="0" dirty="0">
                <a:latin typeface="Corbel"/>
                <a:ea typeface="Corbel"/>
                <a:cs typeface="Corbel"/>
                <a:sym typeface="Corbel"/>
              </a:rPr>
              <a:t>RELEASING TENSION</a:t>
            </a:r>
          </a:p>
          <a:p>
            <a:pPr marL="548637" lvl="1" indent="-205739" algn="l" defTabSz="685797">
              <a:spcBef>
                <a:spcPts val="450"/>
              </a:spcBef>
              <a:buClr>
                <a:srgbClr val="60B5CC"/>
              </a:buClr>
              <a:buSzPct val="90000"/>
              <a:buFontTx/>
              <a:buChar char="▪"/>
              <a:defRPr sz="4200" b="0">
                <a:latin typeface="Corbel"/>
                <a:ea typeface="Corbel"/>
                <a:cs typeface="Corbel"/>
                <a:sym typeface="Corbel"/>
              </a:defRPr>
            </a:pPr>
            <a:r>
              <a:rPr sz="3150" b="0" dirty="0">
                <a:latin typeface="Corbel"/>
                <a:ea typeface="Corbel"/>
                <a:cs typeface="Corbel"/>
                <a:sym typeface="Corbel"/>
              </a:rPr>
              <a:t>MINDFUL WALKING</a:t>
            </a:r>
            <a:endParaRPr lang="en-IN" sz="3150" b="0" dirty="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235950" y="4667250"/>
            <a:ext cx="1814254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54788" y="8191500"/>
            <a:ext cx="290144" cy="28725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defTabSz="438148"/>
            <a:fld id="{86CB4B4D-7CA3-9044-876B-883B54F8677D}" type="slidenum">
              <a:rPr kern="0">
                <a:solidFill>
                  <a:srgbClr val="FFFFFF"/>
                </a:solidFill>
              </a:rPr>
              <a:pPr defTabSz="438148"/>
              <a:t>6</a:t>
            </a:fld>
            <a:endParaRPr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43924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Art of Contentment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1800"/>
              </a:spcBef>
            </a:pPr>
            <a:r>
              <a:rPr lang="en-IN" b="1" dirty="0"/>
              <a:t>Avoid competition (</a:t>
            </a:r>
            <a:r>
              <a:rPr lang="en-IN" b="1" dirty="0" err="1"/>
              <a:t>VoF</a:t>
            </a:r>
            <a:r>
              <a:rPr lang="en-IN" b="1" dirty="0"/>
              <a:t>): </a:t>
            </a:r>
            <a:r>
              <a:rPr lang="en-IN" dirty="0">
                <a:latin typeface="Georgia" pitchFamily="18" charset="0"/>
              </a:rPr>
              <a:t>living others life – create win-win situation) Address the things you control. Let go of everything else</a:t>
            </a:r>
            <a:endParaRPr lang="en-IN" b="1" dirty="0">
              <a:latin typeface="Georgia" pitchFamily="18" charset="0"/>
            </a:endParaRPr>
          </a:p>
          <a:p>
            <a:pPr>
              <a:spcBef>
                <a:spcPts val="1800"/>
              </a:spcBef>
            </a:pPr>
            <a:r>
              <a:rPr lang="en-IN" b="1" dirty="0">
                <a:latin typeface="Georgia" pitchFamily="18" charset="0"/>
              </a:rPr>
              <a:t>Avoid comparing – </a:t>
            </a:r>
            <a:r>
              <a:rPr lang="en-IN" b="1" dirty="0" err="1">
                <a:latin typeface="Georgia" pitchFamily="18" charset="0"/>
              </a:rPr>
              <a:t>VoJ</a:t>
            </a:r>
            <a:r>
              <a:rPr lang="en-IN" dirty="0">
                <a:latin typeface="Georgia" pitchFamily="18" charset="0"/>
              </a:rPr>
              <a:t> (you are not the other) creating contentment, gratification and confidence is the best way possible to discover your passion and share it with the world</a:t>
            </a:r>
          </a:p>
          <a:p>
            <a:pPr>
              <a:spcBef>
                <a:spcPts val="1800"/>
              </a:spcBef>
            </a:pPr>
            <a:r>
              <a:rPr lang="en-IN" b="1" dirty="0">
                <a:latin typeface="Georgia" pitchFamily="18" charset="0"/>
              </a:rPr>
              <a:t>Stop complaining -</a:t>
            </a:r>
            <a:r>
              <a:rPr lang="en-IN" b="1" dirty="0" err="1">
                <a:latin typeface="Georgia" pitchFamily="18" charset="0"/>
              </a:rPr>
              <a:t>VoC</a:t>
            </a:r>
            <a:r>
              <a:rPr lang="en-IN" b="1" dirty="0">
                <a:latin typeface="Georgia" pitchFamily="18" charset="0"/>
              </a:rPr>
              <a:t> </a:t>
            </a:r>
            <a:r>
              <a:rPr lang="en-IN" dirty="0">
                <a:latin typeface="Georgia" pitchFamily="18" charset="0"/>
              </a:rPr>
              <a:t>(seek insight into the truth) you don’t like something happening, address the things that need addressing, but just don’t complain about it</a:t>
            </a:r>
          </a:p>
          <a:p>
            <a:pPr>
              <a:spcBef>
                <a:spcPts val="1800"/>
              </a:spcBef>
            </a:pPr>
            <a:r>
              <a:rPr lang="en-IN" b="1" dirty="0">
                <a:latin typeface="Georgia" pitchFamily="18" charset="0"/>
              </a:rPr>
              <a:t>Acceptance and letting go:</a:t>
            </a:r>
          </a:p>
          <a:p>
            <a:pPr lvl="1">
              <a:spcBef>
                <a:spcPts val="1800"/>
              </a:spcBef>
            </a:pPr>
            <a:r>
              <a:rPr lang="en-IN" b="1" dirty="0">
                <a:latin typeface="Georgia" pitchFamily="18" charset="0"/>
              </a:rPr>
              <a:t>Less </a:t>
            </a:r>
            <a:r>
              <a:rPr lang="en-IN" dirty="0">
                <a:latin typeface="Georgia" pitchFamily="18" charset="0"/>
              </a:rPr>
              <a:t>– art of contentment (subtract greed)</a:t>
            </a:r>
          </a:p>
          <a:p>
            <a:pPr lvl="1">
              <a:spcBef>
                <a:spcPts val="1800"/>
              </a:spcBef>
            </a:pPr>
            <a:r>
              <a:rPr lang="en-IN" b="1" dirty="0">
                <a:latin typeface="Georgia" pitchFamily="18" charset="0"/>
              </a:rPr>
              <a:t>More</a:t>
            </a:r>
            <a:r>
              <a:rPr lang="en-IN" dirty="0">
                <a:latin typeface="Georgia" pitchFamily="18" charset="0"/>
              </a:rPr>
              <a:t> – learn to share it</a:t>
            </a:r>
          </a:p>
          <a:p>
            <a:pPr>
              <a:spcBef>
                <a:spcPts val="1800"/>
              </a:spcBef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92586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re we because of Monkeys?"/>
          <p:cNvSpPr txBox="1">
            <a:spLocks noGrp="1"/>
          </p:cNvSpPr>
          <p:nvPr>
            <p:ph type="title"/>
          </p:nvPr>
        </p:nvSpPr>
        <p:spPr>
          <a:xfrm rot="5400000" flipH="1">
            <a:off x="-1439776" y="4010326"/>
            <a:ext cx="5361142" cy="1244031"/>
          </a:xfrm>
          <a:prstGeom prst="rect">
            <a:avLst/>
          </a:prstGeom>
        </p:spPr>
        <p:txBody>
          <a:bodyPr/>
          <a:lstStyle>
            <a:lvl1pPr defTabSz="268731">
              <a:defRPr sz="3680"/>
            </a:lvl1pPr>
          </a:lstStyle>
          <a:p>
            <a:r>
              <a:t>Are we because of Monkeys?</a:t>
            </a:r>
          </a:p>
        </p:txBody>
      </p:sp>
      <p:pic>
        <p:nvPicPr>
          <p:cNvPr id="143" name="VID-20180106-WA0019.mp4" descr="VID-20180106-WA0019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2107917" y="482317"/>
            <a:ext cx="8788966" cy="8788966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Are we because of Monkeys?">
            <a:hlinkClick r:id="rId5" action="ppaction://hlinkfile"/>
          </p:cNvPr>
          <p:cNvSpPr txBox="1"/>
          <p:nvPr/>
        </p:nvSpPr>
        <p:spPr>
          <a:xfrm rot="5400000" flipH="1">
            <a:off x="9066334" y="4010326"/>
            <a:ext cx="5361142" cy="1244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268731">
              <a:defRPr sz="368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Are we because of Monkeys?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pPr/>
              <a:t>8</a:t>
            </a:fld>
            <a:endParaRPr lang="en-IN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26" fill="hold"/>
                                        <p:tgtEl>
                                          <p:spTgt spid="1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mem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Georgia" pitchFamily="18" charset="0"/>
              </a:rPr>
              <a:t>Remember</a:t>
            </a:r>
          </a:p>
        </p:txBody>
      </p:sp>
      <p:sp>
        <p:nvSpPr>
          <p:cNvPr id="150" name="Truth is, there is only one you! So be you in everything you do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19138" indent="-582613" defTabSz="914400">
              <a:spcBef>
                <a:spcPts val="600"/>
              </a:spcBef>
              <a:buClr>
                <a:srgbClr val="F9F9F9"/>
              </a:buClr>
              <a:buSzPct val="65000"/>
              <a:buChar char=""/>
              <a:defRPr sz="36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>
                <a:latin typeface="Georgia" pitchFamily="18" charset="0"/>
              </a:rPr>
              <a:t>Truth is, there is only one you! So be you in everything you do.</a:t>
            </a:r>
            <a:br>
              <a:rPr dirty="0">
                <a:latin typeface="Georgia" pitchFamily="18" charset="0"/>
              </a:rPr>
            </a:br>
            <a:endParaRPr dirty="0">
              <a:latin typeface="Georgia" pitchFamily="18" charset="0"/>
            </a:endParaRPr>
          </a:p>
          <a:p>
            <a:pPr marL="719138" indent="-582613" defTabSz="914400">
              <a:spcBef>
                <a:spcPts val="600"/>
              </a:spcBef>
              <a:buClr>
                <a:srgbClr val="F9F9F9"/>
              </a:buClr>
              <a:buSzPct val="65000"/>
              <a:buChar char=""/>
              <a:defRPr sz="36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>
                <a:latin typeface="Georgia" pitchFamily="18" charset="0"/>
              </a:rPr>
              <a:t>Create a life of contentment, gratification and confidence to discover your passion and share it with the world. </a:t>
            </a:r>
            <a:br>
              <a:rPr dirty="0">
                <a:latin typeface="Georgia" pitchFamily="18" charset="0"/>
              </a:rPr>
            </a:br>
            <a:endParaRPr dirty="0">
              <a:latin typeface="Georgia" pitchFamily="18" charset="0"/>
            </a:endParaRPr>
          </a:p>
          <a:p>
            <a:pPr marL="719138" indent="-582613" defTabSz="914400">
              <a:spcBef>
                <a:spcPts val="600"/>
              </a:spcBef>
              <a:buClr>
                <a:srgbClr val="F9F9F9"/>
              </a:buClr>
              <a:buSzPct val="65000"/>
              <a:buChar char=""/>
              <a:defRPr sz="36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 dirty="0">
                <a:latin typeface="Georgia" pitchFamily="18" charset="0"/>
              </a:rPr>
              <a:t>How do you view the things currently in your life? As students? What about in your </a:t>
            </a:r>
            <a:r>
              <a:rPr lang="en-IN" dirty="0">
                <a:latin typeface="Georgia" pitchFamily="18" charset="0"/>
              </a:rPr>
              <a:t>hostel </a:t>
            </a:r>
            <a:r>
              <a:rPr dirty="0">
                <a:latin typeface="Georgia" pitchFamily="18" charset="0"/>
              </a:rPr>
              <a:t>life? </a:t>
            </a:r>
            <a:r>
              <a:rPr lang="en-IN" dirty="0">
                <a:latin typeface="Georgia" pitchFamily="18" charset="0"/>
              </a:rPr>
              <a:t>Love</a:t>
            </a:r>
            <a:r>
              <a:rPr dirty="0">
                <a:latin typeface="Georgia" pitchFamily="18" charset="0"/>
              </a:rPr>
              <a:t> life?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pPr/>
              <a:t>9</a:t>
            </a:fld>
            <a:endParaRPr lang="en-IN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569</Words>
  <Application>Microsoft Office PowerPoint</Application>
  <PresentationFormat>Custom</PresentationFormat>
  <Paragraphs>114</Paragraphs>
  <Slides>17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Book Antiqua</vt:lpstr>
      <vt:lpstr>Calibri</vt:lpstr>
      <vt:lpstr>Corbel</vt:lpstr>
      <vt:lpstr>Georgia</vt:lpstr>
      <vt:lpstr>Helvetica Neue</vt:lpstr>
      <vt:lpstr>Helvetica Neue Light</vt:lpstr>
      <vt:lpstr>Helvetica Neue Medium</vt:lpstr>
      <vt:lpstr>Times New Roman</vt:lpstr>
      <vt:lpstr>Wingdings</vt:lpstr>
      <vt:lpstr>Black</vt:lpstr>
      <vt:lpstr>1_Black</vt:lpstr>
      <vt:lpstr>Presentation</vt:lpstr>
      <vt:lpstr>Mindful Breathing &amp; Concentration</vt:lpstr>
      <vt:lpstr>Three Cs and our Judgments</vt:lpstr>
      <vt:lpstr>Causes of discontentment</vt:lpstr>
      <vt:lpstr>Category of Stress</vt:lpstr>
      <vt:lpstr>Type of stress</vt:lpstr>
      <vt:lpstr>Art of Contentment</vt:lpstr>
      <vt:lpstr>Art of Contentment</vt:lpstr>
      <vt:lpstr>Are we because of Monkeys?</vt:lpstr>
      <vt:lpstr>Remember</vt:lpstr>
      <vt:lpstr>Busyness</vt:lpstr>
      <vt:lpstr>Busyness (cont.)</vt:lpstr>
      <vt:lpstr>An Essay</vt:lpstr>
      <vt:lpstr>Overcoming Busyness</vt:lpstr>
      <vt:lpstr>Busyness (cont.)</vt:lpstr>
      <vt:lpstr>Busyness (cont.)</vt:lpstr>
      <vt:lpstr>Busyness</vt:lpstr>
      <vt:lpstr>Tashi Delek Zhu!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Mindful Breathing &amp; Concentration</dc:title>
  <dc:creator>Dr Saamdu Chetri</dc:creator>
  <cp:lastModifiedBy>Dr Saamdu Chetri</cp:lastModifiedBy>
  <cp:revision>45</cp:revision>
  <dcterms:modified xsi:type="dcterms:W3CDTF">2019-01-23T14:47:30Z</dcterms:modified>
</cp:coreProperties>
</file>